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8"/>
  </p:handout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70" r:id="rId9"/>
    <p:sldId id="273" r:id="rId10"/>
    <p:sldId id="274" r:id="rId11"/>
    <p:sldId id="275" r:id="rId12"/>
    <p:sldId id="268" r:id="rId13"/>
    <p:sldId id="263" r:id="rId14"/>
    <p:sldId id="267" r:id="rId15"/>
    <p:sldId id="264" r:id="rId16"/>
    <p:sldId id="272" r:id="rId17"/>
  </p:sldIdLst>
  <p:sldSz cx="12192000" cy="6858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C5CA1D9-D8A3-4B96-B3BA-7094F690B97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D52FF0-7048-4580-9A7F-EC5E3447B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47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5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4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6073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9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3166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95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79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7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1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0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3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7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468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5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3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32BBA-A2BF-4B26-BDBB-B2AEE7A9401E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38F5FB-81EA-4576-A2DB-26288059AF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04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98377" y="1122363"/>
            <a:ext cx="9144000" cy="4390670"/>
          </a:xfrm>
        </p:spPr>
        <p:txBody>
          <a:bodyPr anchor="ctr"/>
          <a:lstStyle/>
          <a:p>
            <a:pPr algn="ctr"/>
            <a:r>
              <a:rPr lang="th-TH" sz="45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ชื่อหลักสูตร..........................................</a:t>
            </a:r>
            <a:br>
              <a:rPr lang="th-TH" sz="45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5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ชื่อสาขาวิชา.......................................(ถ้ามี)</a:t>
            </a:r>
            <a:br>
              <a:rPr lang="th-TH" sz="45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500" b="1" dirty="0">
                <a:solidFill>
                  <a:srgbClr val="FF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(หลักสูตรใหม่/หลักสูตรปรับปรุง พ.ศ. ...................)	</a:t>
            </a:r>
            <a:endParaRPr lang="en-US" sz="4500" b="1" dirty="0">
              <a:solidFill>
                <a:srgbClr val="FF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1" descr="คำอธิบาย: http://www.bru.ac.th/images/stories/about/LOGO-bru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77" y="531683"/>
            <a:ext cx="1669550" cy="2158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5316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ตารางแสดงความเชื่อมโยงของหลักสูตร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/>
          </p:nvPr>
        </p:nvGraphicFramePr>
        <p:xfrm>
          <a:off x="677334" y="1417713"/>
          <a:ext cx="8596312" cy="3913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2630">
                  <a:extLst>
                    <a:ext uri="{9D8B030D-6E8A-4147-A177-3AD203B41FA5}">
                      <a16:colId xmlns:a16="http://schemas.microsoft.com/office/drawing/2014/main" val="4027449421"/>
                    </a:ext>
                  </a:extLst>
                </a:gridCol>
                <a:gridCol w="1372245">
                  <a:extLst>
                    <a:ext uri="{9D8B030D-6E8A-4147-A177-3AD203B41FA5}">
                      <a16:colId xmlns:a16="http://schemas.microsoft.com/office/drawing/2014/main" val="3982800834"/>
                    </a:ext>
                  </a:extLst>
                </a:gridCol>
                <a:gridCol w="1262191">
                  <a:extLst>
                    <a:ext uri="{9D8B030D-6E8A-4147-A177-3AD203B41FA5}">
                      <a16:colId xmlns:a16="http://schemas.microsoft.com/office/drawing/2014/main" val="3561504702"/>
                    </a:ext>
                  </a:extLst>
                </a:gridCol>
                <a:gridCol w="1262191">
                  <a:extLst>
                    <a:ext uri="{9D8B030D-6E8A-4147-A177-3AD203B41FA5}">
                      <a16:colId xmlns:a16="http://schemas.microsoft.com/office/drawing/2014/main" val="1073364124"/>
                    </a:ext>
                  </a:extLst>
                </a:gridCol>
                <a:gridCol w="1262191">
                  <a:extLst>
                    <a:ext uri="{9D8B030D-6E8A-4147-A177-3AD203B41FA5}">
                      <a16:colId xmlns:a16="http://schemas.microsoft.com/office/drawing/2014/main" val="2628482635"/>
                    </a:ext>
                  </a:extLst>
                </a:gridCol>
                <a:gridCol w="1294864">
                  <a:extLst>
                    <a:ext uri="{9D8B030D-6E8A-4147-A177-3AD203B41FA5}">
                      <a16:colId xmlns:a16="http://schemas.microsoft.com/office/drawing/2014/main" val="1469745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หมวดวิชา/กลุ่ม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กลุ่มวิชา........ 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(หมายเลข 1)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กลุ่มวิชา........ 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(หมายเลข 2)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กลุ่มวิชา........ 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(หมายเลข 3)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กลุ่มวิชา........ 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(หมายเลข 4)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กลุ่มวิชา........ 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(หมายเลข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</a:t>
                      </a:r>
                      <a:r>
                        <a:rPr lang="th-TH" sz="20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en-US" sz="20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40638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spc="-2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หมวดวิชาเฉพาะ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47828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spc="-2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วิชาแกน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9363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spc="-2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0291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spc="-2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6509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spc="-2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421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spc="-2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วิชาเฉพาะด้าน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4647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th-TH" sz="2000" spc="-2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วิชาบังคับ</a:t>
                      </a: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0046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5691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4616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1405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623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12990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ตารางแสดงความสัมพันธ์ผลลัพธ์การเรียนรู้ที่คาดหวัง</a:t>
            </a:r>
          </a:p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ของหลักสูตรสู่รายวิชา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/>
          </p:nvPr>
        </p:nvGraphicFramePr>
        <p:xfrm>
          <a:off x="677334" y="1927029"/>
          <a:ext cx="859667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9990">
                  <a:extLst>
                    <a:ext uri="{9D8B030D-6E8A-4147-A177-3AD203B41FA5}">
                      <a16:colId xmlns:a16="http://schemas.microsoft.com/office/drawing/2014/main" val="543006687"/>
                    </a:ext>
                  </a:extLst>
                </a:gridCol>
                <a:gridCol w="910788">
                  <a:extLst>
                    <a:ext uri="{9D8B030D-6E8A-4147-A177-3AD203B41FA5}">
                      <a16:colId xmlns:a16="http://schemas.microsoft.com/office/drawing/2014/main" val="158287654"/>
                    </a:ext>
                  </a:extLst>
                </a:gridCol>
                <a:gridCol w="995294">
                  <a:extLst>
                    <a:ext uri="{9D8B030D-6E8A-4147-A177-3AD203B41FA5}">
                      <a16:colId xmlns:a16="http://schemas.microsoft.com/office/drawing/2014/main" val="1999215910"/>
                    </a:ext>
                  </a:extLst>
                </a:gridCol>
                <a:gridCol w="976515">
                  <a:extLst>
                    <a:ext uri="{9D8B030D-6E8A-4147-A177-3AD203B41FA5}">
                      <a16:colId xmlns:a16="http://schemas.microsoft.com/office/drawing/2014/main" val="69285687"/>
                    </a:ext>
                  </a:extLst>
                </a:gridCol>
                <a:gridCol w="901398">
                  <a:extLst>
                    <a:ext uri="{9D8B030D-6E8A-4147-A177-3AD203B41FA5}">
                      <a16:colId xmlns:a16="http://schemas.microsoft.com/office/drawing/2014/main" val="96802458"/>
                    </a:ext>
                  </a:extLst>
                </a:gridCol>
                <a:gridCol w="1012685">
                  <a:extLst>
                    <a:ext uri="{9D8B030D-6E8A-4147-A177-3AD203B41FA5}">
                      <a16:colId xmlns:a16="http://schemas.microsoft.com/office/drawing/2014/main" val="2743306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หมวดวิชา รหัสและชื่อรายวิชา</a:t>
                      </a:r>
                      <a:endParaRPr lang="en-US" sz="24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</a:t>
                      </a:r>
                      <a:endParaRPr lang="en-US" sz="24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2</a:t>
                      </a:r>
                      <a:endParaRPr lang="en-US" sz="24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3</a:t>
                      </a:r>
                      <a:endParaRPr lang="en-US" sz="24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4</a:t>
                      </a:r>
                      <a:endParaRPr lang="en-US" sz="24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5</a:t>
                      </a:r>
                      <a:endParaRPr lang="en-US" sz="24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9968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072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997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140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024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846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139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962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497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ผลลัพธ์การเรียนรู้ที่คาดหวังรายชั้นปี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3" name="ตาราง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138968"/>
              </p:ext>
            </p:extLst>
          </p:nvPr>
        </p:nvGraphicFramePr>
        <p:xfrm>
          <a:off x="677334" y="1443331"/>
          <a:ext cx="8596668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0846">
                  <a:extLst>
                    <a:ext uri="{9D8B030D-6E8A-4147-A177-3AD203B41FA5}">
                      <a16:colId xmlns:a16="http://schemas.microsoft.com/office/drawing/2014/main" val="2583900293"/>
                    </a:ext>
                  </a:extLst>
                </a:gridCol>
                <a:gridCol w="7285822">
                  <a:extLst>
                    <a:ext uri="{9D8B030D-6E8A-4147-A177-3AD203B41FA5}">
                      <a16:colId xmlns:a16="http://schemas.microsoft.com/office/drawing/2014/main" val="26751981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8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ชั้นปีที่</a:t>
                      </a:r>
                      <a:endParaRPr lang="en-US" sz="28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8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ผลลัพธ์การเรียนรู้ที่คาดหวังรายชั้นปี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8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8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Year Learning Outcomes</a:t>
                      </a:r>
                      <a:r>
                        <a:rPr lang="th-TH" sz="28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</a:t>
                      </a:r>
                      <a:r>
                        <a:rPr lang="en-US" sz="28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YLOs</a:t>
                      </a:r>
                      <a:r>
                        <a:rPr lang="th-TH" sz="28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endParaRPr lang="en-US" sz="28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2067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0788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3157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9325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63020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796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468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77334" y="1438183"/>
            <a:ext cx="8596668" cy="4603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1. ....................................................................................................</a:t>
            </a: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คุณสมบัติที่เป็นเลิศของบัณฑิต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03996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>
          <a:xfrm>
            <a:off x="677334" y="1370476"/>
            <a:ext cx="8596668" cy="388077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973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อาจารย์ผู้รับผิดชอบหลักสูตร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872469"/>
              </p:ext>
            </p:extLst>
          </p:nvPr>
        </p:nvGraphicFramePr>
        <p:xfrm>
          <a:off x="677334" y="1316972"/>
          <a:ext cx="8596669" cy="518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9197">
                  <a:extLst>
                    <a:ext uri="{9D8B030D-6E8A-4147-A177-3AD203B41FA5}">
                      <a16:colId xmlns:a16="http://schemas.microsoft.com/office/drawing/2014/main" val="976089053"/>
                    </a:ext>
                  </a:extLst>
                </a:gridCol>
                <a:gridCol w="2040677">
                  <a:extLst>
                    <a:ext uri="{9D8B030D-6E8A-4147-A177-3AD203B41FA5}">
                      <a16:colId xmlns:a16="http://schemas.microsoft.com/office/drawing/2014/main" val="875180958"/>
                    </a:ext>
                  </a:extLst>
                </a:gridCol>
                <a:gridCol w="2334827">
                  <a:extLst>
                    <a:ext uri="{9D8B030D-6E8A-4147-A177-3AD203B41FA5}">
                      <a16:colId xmlns:a16="http://schemas.microsoft.com/office/drawing/2014/main" val="722322642"/>
                    </a:ext>
                  </a:extLst>
                </a:gridCol>
                <a:gridCol w="2091968">
                  <a:extLst>
                    <a:ext uri="{9D8B030D-6E8A-4147-A177-3AD203B41FA5}">
                      <a16:colId xmlns:a16="http://schemas.microsoft.com/office/drawing/2014/main" val="671798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 - สกุล/ ตำแหน่ง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ทางวิชาการ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คุณวุฒิ/สาขาวิชา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spc="-2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[เรียงลำดับจากเอก-โท-ตรี] [สาขาวิชา]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สถาบัน/ปีที่สำเร็จการศึกษา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[</a:t>
                      </a:r>
                      <a:r>
                        <a:rPr lang="th-TH" sz="2000" spc="-2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สถาบัน ปีที่สำเร็จการศึกษา]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640080" indent="-274320" algn="l">
                        <a:spcAft>
                          <a:spcPts val="0"/>
                        </a:spcAft>
                        <a:tabLst>
                          <a:tab pos="640080" algn="l"/>
                          <a:tab pos="102870" algn="l"/>
                          <a:tab pos="640080" algn="l"/>
                          <a:tab pos="1074420" algn="ctr"/>
                        </a:tabLst>
                      </a:pPr>
                      <a:r>
                        <a:rPr lang="th-TH" sz="20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ผลงานทางวิชาการ</a:t>
                      </a:r>
                      <a:endParaRPr lang="en-US" sz="20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53074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1. นางสาว..............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ผู้ช่วยศาสตราจารย์ ดร. (....................)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[ใส่ด้านที่ได้ผลงานทางวิชาการ]</a:t>
                      </a:r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....................ดุษฎีบัณฑิต (สาขาวิชาที่สำเร็จการศึกษา)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....................มหาบัณฑิต (สาขาวิชาที่สำเร็จการศึกษา)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....................บัณฑิต (สาขาวิชาที่สำเร็จการศึกษา)</a:t>
                      </a:r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มหาวิทยาลัย.............................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: พ.ศ. .................</a:t>
                      </a:r>
                    </a:p>
                    <a:p>
                      <a:endParaRPr lang="th-TH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มหาวิทยาลัย.............................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: พ.ศ. .................</a:t>
                      </a:r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  <a:p>
                      <a:endParaRPr lang="th-TH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มหาวิทยาลัย.............................</a:t>
                      </a:r>
                      <a:endParaRPr lang="en-US" sz="2000" b="1" kern="1200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: พ.ศ. .................</a:t>
                      </a:r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  <a:p>
                      <a:endParaRPr lang="en-US" sz="20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b="1" kern="1200" dirty="0">
                          <a:solidFill>
                            <a:schemeClr val="accent2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บทความวิจัย</a:t>
                      </a:r>
                    </a:p>
                    <a:p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ผกามาศ</a:t>
                      </a:r>
                      <a:r>
                        <a:rPr lang="th-TH" sz="2000" b="1" kern="1200" baseline="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บุตรสาลี. (2565).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การวิเคราะห์ต้นทุน 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ผลตอบแทน และ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อัตราส่วนทางการเงิน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จากการทอผ้าไหมมัดหมี่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ชุมชนบ้านมาบสมอ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อำเภอเมือง จังหวัด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บุรีรัมย์. วารสารชุมชน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วิจัย มหาวิทยาลัย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ราชภัฏนครราชสีมา.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16(3) </a:t>
                      </a:r>
                      <a:r>
                        <a:rPr lang="en-US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111-123.</a:t>
                      </a:r>
                    </a:p>
                    <a:p>
                      <a:r>
                        <a:rPr lang="th-TH" sz="2000" b="1" kern="1200" dirty="0">
                          <a:solidFill>
                            <a:schemeClr val="accent2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ภาระงานสอน</a:t>
                      </a:r>
                      <a:endParaRPr lang="en-US" sz="2000" kern="1200" dirty="0">
                        <a:solidFill>
                          <a:schemeClr val="accent2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r>
                        <a:rPr lang="en-US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15 </a:t>
                      </a:r>
                      <a:r>
                        <a:rPr lang="th-TH" sz="2000" b="1" kern="1200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ชั่วโมง/สัปดาห์</a:t>
                      </a: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709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125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WordArt 2"/>
          <p:cNvSpPr>
            <a:spLocks noChangeArrowheads="1" noChangeShapeType="1" noTextEdit="1"/>
          </p:cNvSpPr>
          <p:nvPr/>
        </p:nvSpPr>
        <p:spPr bwMode="gray">
          <a:xfrm>
            <a:off x="3962400" y="2000240"/>
            <a:ext cx="5276872" cy="17145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 eaLnBrk="1" hangingPunct="1">
              <a:defRPr/>
            </a:pPr>
            <a:r>
              <a:rPr lang="en-US" sz="36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TH SarabunPSK" pitchFamily="34" charset="-34"/>
                <a:cs typeface="TH SarabunPSK" pitchFamily="34" charset="-34"/>
              </a:rPr>
              <a:t>T</a:t>
            </a:r>
            <a:r>
              <a:rPr lang="en-US" sz="36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1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hank You !</a:t>
            </a:r>
            <a:endParaRPr lang="th-TH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1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</a:endParaRPr>
          </a:p>
        </p:txBody>
      </p:sp>
      <p:sp>
        <p:nvSpPr>
          <p:cNvPr id="5" name="หน้ายิ้ม 4"/>
          <p:cNvSpPr/>
          <p:nvPr/>
        </p:nvSpPr>
        <p:spPr>
          <a:xfrm>
            <a:off x="1738314" y="0"/>
            <a:ext cx="1285875" cy="142875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pic>
        <p:nvPicPr>
          <p:cNvPr id="130052" name="รูปภาพ 3" descr="A2633172-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1643064"/>
            <a:ext cx="14668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4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77334" y="440924"/>
            <a:ext cx="8596668" cy="75756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ข้อมูลหลักสูตร</a:t>
            </a:r>
            <a:endParaRPr lang="en-US" sz="4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77334" y="1367161"/>
            <a:ext cx="8596668" cy="505139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h-TH" sz="32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ชื่อหลักสูตร</a:t>
            </a:r>
          </a:p>
          <a:p>
            <a:pPr marL="0" indent="0">
              <a:buNone/>
            </a:pPr>
            <a:r>
              <a:rPr lang="th-TH" sz="32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ภาษาไทย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: ……………………………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...................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…………………….……….……….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ภาษาอังกฤษ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……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..........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……………………………………………………….……………..</a:t>
            </a:r>
          </a:p>
          <a:p>
            <a:pPr marL="0" indent="0">
              <a:buNone/>
            </a:pP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ชื่อปริญญาและสาขาวิชา</a:t>
            </a:r>
          </a:p>
          <a:p>
            <a:pPr marL="0" indent="0">
              <a:buNone/>
            </a:pPr>
            <a:r>
              <a:rPr lang="th-TH" sz="32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ภาษาไทย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ชื่อเต็ม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……………………………………………………………………..</a:t>
            </a:r>
          </a:p>
          <a:p>
            <a:pPr marL="0" indent="0">
              <a:buNone/>
            </a:pP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		ชื่อย่อ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……………………………………………………………………..</a:t>
            </a:r>
            <a:endParaRPr lang="th-TH" sz="33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ภาษาอังกฤษ 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ชื่อเต็ม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………………………………………………………</a:t>
            </a: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.......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………..</a:t>
            </a:r>
          </a:p>
          <a:p>
            <a:pPr marL="0" indent="0">
              <a:buNone/>
            </a:pPr>
            <a:r>
              <a:rPr lang="th-TH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		ชื่อย่อ	</a:t>
            </a:r>
            <a:r>
              <a:rPr lang="en-US" sz="33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……………………………………………………………………..</a:t>
            </a:r>
            <a:endParaRPr lang="th-TH" sz="33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43239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ผลการวิจัย</a:t>
            </a:r>
            <a:endParaRPr lang="en-US" sz="4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087665"/>
              </p:ext>
            </p:extLst>
          </p:nvPr>
        </p:nvGraphicFramePr>
        <p:xfrm>
          <a:off x="677334" y="1580800"/>
          <a:ext cx="8596669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196">
                  <a:extLst>
                    <a:ext uri="{9D8B030D-6E8A-4147-A177-3AD203B41FA5}">
                      <a16:colId xmlns:a16="http://schemas.microsoft.com/office/drawing/2014/main" val="2429442052"/>
                    </a:ext>
                  </a:extLst>
                </a:gridCol>
                <a:gridCol w="2237173">
                  <a:extLst>
                    <a:ext uri="{9D8B030D-6E8A-4147-A177-3AD203B41FA5}">
                      <a16:colId xmlns:a16="http://schemas.microsoft.com/office/drawing/2014/main" val="721162267"/>
                    </a:ext>
                  </a:extLst>
                </a:gridCol>
                <a:gridCol w="4027300">
                  <a:extLst>
                    <a:ext uri="{9D8B030D-6E8A-4147-A177-3AD203B41FA5}">
                      <a16:colId xmlns:a16="http://schemas.microsoft.com/office/drawing/2014/main" val="13925209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ผู้มีส่วนได้ส่วนเสีย</a:t>
                      </a:r>
                      <a:endParaRPr lang="en-US" sz="28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เครื่องมือที่ใช้</a:t>
                      </a:r>
                      <a:endParaRPr lang="en-US" sz="28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รายละเอียดข้อเสนอแนะ</a:t>
                      </a:r>
                      <a:endParaRPr lang="en-US" sz="2800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030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บุคคลภายนอก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ให้ระบุเครื่องมือที่ใช้ในการเก็บรวบรวมข้อมูล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อาทิเช่น 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แบบสอบถาม/แบบสำรวจ/</a:t>
                      </a:r>
                    </a:p>
                    <a:p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การสนทนากลุ่ม/การสัมภาษณ์/การระดมสมอง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41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479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101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บุคคลภายใน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36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174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3. .........................................................</a:t>
                      </a:r>
                      <a:endParaRPr lang="en-US" sz="2800" b="1" dirty="0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442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00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การออกแบบกิจกรรมการจัดการเรียนการสอน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601658"/>
              </p:ext>
            </p:extLst>
          </p:nvPr>
        </p:nvGraphicFramePr>
        <p:xfrm>
          <a:off x="677334" y="1388882"/>
          <a:ext cx="8596667" cy="4754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7343">
                  <a:extLst>
                    <a:ext uri="{9D8B030D-6E8A-4147-A177-3AD203B41FA5}">
                      <a16:colId xmlns:a16="http://schemas.microsoft.com/office/drawing/2014/main" val="3591849737"/>
                    </a:ext>
                  </a:extLst>
                </a:gridCol>
                <a:gridCol w="2488338">
                  <a:extLst>
                    <a:ext uri="{9D8B030D-6E8A-4147-A177-3AD203B41FA5}">
                      <a16:colId xmlns:a16="http://schemas.microsoft.com/office/drawing/2014/main" val="4112298252"/>
                    </a:ext>
                  </a:extLst>
                </a:gridCol>
                <a:gridCol w="3780986">
                  <a:extLst>
                    <a:ext uri="{9D8B030D-6E8A-4147-A177-3AD203B41FA5}">
                      <a16:colId xmlns:a16="http://schemas.microsoft.com/office/drawing/2014/main" val="28456743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ประเด็นความต้องการ</a:t>
                      </a:r>
                      <a:endParaRPr lang="en-US" sz="24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รายละเอียดความต้องการ</a:t>
                      </a:r>
                      <a:endParaRPr lang="en-US" sz="24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solidFill>
                            <a:srgbClr val="0000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รายวิชาที่จัดการเรียนการสอน</a:t>
                      </a:r>
                      <a:endParaRPr lang="en-US" sz="2400" b="1" dirty="0">
                        <a:solidFill>
                          <a:srgbClr val="0000FF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6532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รหัสวิชา.......................................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ชื่อวิชา...............................................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รหัสวิชา.......................................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ชื่อวิชา...............................................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รหัสวิชา.......................................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ชื่อวิชา...............................................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9635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รหัสวิชา.......................................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ชื่อวิชา...............................................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รหัสวิชา.......................................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ชื่อวิชา...............................................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รหัสวิชา.......................................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th-TH" sz="24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ชื่อวิชา...............................................</a:t>
                      </a:r>
                      <a:endParaRPr lang="en-US" sz="2400" b="1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698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783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ปรัชญาการศึกษาของหลักสูตร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ตัวแทนเนื้อหา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88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77334" y="1438183"/>
            <a:ext cx="8596668" cy="4603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1. ....................................................................................................</a:t>
            </a: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5. ....................................................................................................</a:t>
            </a: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วัตถุประสงค์ของหลักสูตร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4176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77334" y="1438184"/>
            <a:ext cx="8596668" cy="4074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PLOs </a:t>
            </a:r>
            <a:r>
              <a:rPr lang="th-TH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 ……………………………………………………………………………….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PLOs 2 : ……………………………………………………………………………….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PLOs 3 : ……………………………………………………………………………….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PLOs 4 : ……………………………………………………………………………….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PLOs 5 : ……………………………………………………………………………….</a:t>
            </a:r>
          </a:p>
          <a:p>
            <a:pPr marL="0" indent="0">
              <a:buNone/>
            </a:pPr>
            <a:endParaRPr lang="en-US" sz="3600" b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75756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ผลลัพธ์การเรียนรู้ของหลักสูตร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48642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12990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ตารางแสดงความสัมพันธ์วัตถุประสงค์ของหลักสูตรกับผลลัพธ์การเรียนรู้ที่คาดหวังของหลักสูตร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486015"/>
              </p:ext>
            </p:extLst>
          </p:nvPr>
        </p:nvGraphicFramePr>
        <p:xfrm>
          <a:off x="677334" y="1927029"/>
          <a:ext cx="8596670" cy="3638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9990">
                  <a:extLst>
                    <a:ext uri="{9D8B030D-6E8A-4147-A177-3AD203B41FA5}">
                      <a16:colId xmlns:a16="http://schemas.microsoft.com/office/drawing/2014/main" val="543006687"/>
                    </a:ext>
                  </a:extLst>
                </a:gridCol>
                <a:gridCol w="910788">
                  <a:extLst>
                    <a:ext uri="{9D8B030D-6E8A-4147-A177-3AD203B41FA5}">
                      <a16:colId xmlns:a16="http://schemas.microsoft.com/office/drawing/2014/main" val="158287654"/>
                    </a:ext>
                  </a:extLst>
                </a:gridCol>
                <a:gridCol w="995294">
                  <a:extLst>
                    <a:ext uri="{9D8B030D-6E8A-4147-A177-3AD203B41FA5}">
                      <a16:colId xmlns:a16="http://schemas.microsoft.com/office/drawing/2014/main" val="1999215910"/>
                    </a:ext>
                  </a:extLst>
                </a:gridCol>
                <a:gridCol w="976515">
                  <a:extLst>
                    <a:ext uri="{9D8B030D-6E8A-4147-A177-3AD203B41FA5}">
                      <a16:colId xmlns:a16="http://schemas.microsoft.com/office/drawing/2014/main" val="69285687"/>
                    </a:ext>
                  </a:extLst>
                </a:gridCol>
                <a:gridCol w="901398">
                  <a:extLst>
                    <a:ext uri="{9D8B030D-6E8A-4147-A177-3AD203B41FA5}">
                      <a16:colId xmlns:a16="http://schemas.microsoft.com/office/drawing/2014/main" val="96802458"/>
                    </a:ext>
                  </a:extLst>
                </a:gridCol>
                <a:gridCol w="1012685">
                  <a:extLst>
                    <a:ext uri="{9D8B030D-6E8A-4147-A177-3AD203B41FA5}">
                      <a16:colId xmlns:a16="http://schemas.microsoft.com/office/drawing/2014/main" val="274330600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b="1" kern="12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วัตถุประสงค์ของหลักสูตร</a:t>
                      </a:r>
                      <a:endParaRPr lang="en-US" sz="2400" dirty="0">
                        <a:solidFill>
                          <a:schemeClr val="accent5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2400" b="1" kern="12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ผลลัพธ์การเรียนรู้ที่คาดหวังของหลักสูตร </a:t>
                      </a:r>
                      <a:endParaRPr lang="en-US" sz="2400" b="1" kern="12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2400" b="1" kern="12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400" b="1" kern="12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Program Learning Outcomes</a:t>
                      </a:r>
                      <a:r>
                        <a:rPr lang="th-TH" sz="2400" b="1" kern="12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: </a:t>
                      </a:r>
                      <a:r>
                        <a:rPr lang="en-US" sz="2400" b="1" kern="12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th-TH" sz="2400" b="1" kern="12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)</a:t>
                      </a:r>
                      <a:endParaRPr lang="en-US" sz="2400" dirty="0">
                        <a:solidFill>
                          <a:schemeClr val="accent5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996822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FF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</a:t>
                      </a:r>
                      <a:endParaRPr lang="en-US" sz="2400" b="1" dirty="0">
                        <a:solidFill>
                          <a:schemeClr val="accent5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2</a:t>
                      </a:r>
                      <a:endParaRPr lang="en-US" sz="2400" b="1" dirty="0">
                        <a:solidFill>
                          <a:schemeClr val="accent5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3</a:t>
                      </a:r>
                      <a:endParaRPr lang="en-US" sz="2400" b="1" dirty="0">
                        <a:solidFill>
                          <a:schemeClr val="accent5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4</a:t>
                      </a:r>
                      <a:endParaRPr lang="en-US" sz="2400" b="1" dirty="0">
                        <a:solidFill>
                          <a:schemeClr val="accent5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chemeClr val="accent5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5</a:t>
                      </a:r>
                      <a:endParaRPr lang="en-US" sz="2400" b="1" dirty="0">
                        <a:solidFill>
                          <a:schemeClr val="accent5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8763587"/>
                  </a:ext>
                </a:extLst>
              </a:tr>
              <a:tr h="529669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1. ................................................................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072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2. ................................................................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997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3. ................................................................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140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4. ................................................................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024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5. ................................................................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846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876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677334" y="440924"/>
            <a:ext cx="8596668" cy="12990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4000" b="1" dirty="0">
                <a:solidFill>
                  <a:srgbClr val="FF006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ตารางแสดงความสัมพันธ์ผลลัพธ์การเรียนรู้ที่คาดหวังของหลักสูตรกับผลการเรียนรู้</a:t>
            </a:r>
            <a:endParaRPr lang="en-US" sz="4000" b="1" dirty="0">
              <a:solidFill>
                <a:srgbClr val="FF0066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799403"/>
              </p:ext>
            </p:extLst>
          </p:nvPr>
        </p:nvGraphicFramePr>
        <p:xfrm>
          <a:off x="677334" y="1927029"/>
          <a:ext cx="8596668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7400">
                  <a:extLst>
                    <a:ext uri="{9D8B030D-6E8A-4147-A177-3AD203B41FA5}">
                      <a16:colId xmlns:a16="http://schemas.microsoft.com/office/drawing/2014/main" val="543006687"/>
                    </a:ext>
                  </a:extLst>
                </a:gridCol>
                <a:gridCol w="1016571">
                  <a:extLst>
                    <a:ext uri="{9D8B030D-6E8A-4147-A177-3AD203B41FA5}">
                      <a16:colId xmlns:a16="http://schemas.microsoft.com/office/drawing/2014/main" val="158287654"/>
                    </a:ext>
                  </a:extLst>
                </a:gridCol>
                <a:gridCol w="1020932">
                  <a:extLst>
                    <a:ext uri="{9D8B030D-6E8A-4147-A177-3AD203B41FA5}">
                      <a16:colId xmlns:a16="http://schemas.microsoft.com/office/drawing/2014/main" val="1999215910"/>
                    </a:ext>
                  </a:extLst>
                </a:gridCol>
                <a:gridCol w="1029810">
                  <a:extLst>
                    <a:ext uri="{9D8B030D-6E8A-4147-A177-3AD203B41FA5}">
                      <a16:colId xmlns:a16="http://schemas.microsoft.com/office/drawing/2014/main" val="69285687"/>
                    </a:ext>
                  </a:extLst>
                </a:gridCol>
                <a:gridCol w="1221955">
                  <a:extLst>
                    <a:ext uri="{9D8B030D-6E8A-4147-A177-3AD203B41FA5}">
                      <a16:colId xmlns:a16="http://schemas.microsoft.com/office/drawing/2014/main" val="96802458"/>
                    </a:ext>
                  </a:extLst>
                </a:gridCol>
              </a:tblGrid>
              <a:tr h="529669">
                <a:tc>
                  <a:txBody>
                    <a:bodyPr/>
                    <a:lstStyle/>
                    <a:p>
                      <a:pPr algn="ctr"/>
                      <a:r>
                        <a:rPr lang="th-TH" sz="2400" b="1" kern="1200" dirty="0">
                          <a:solidFill>
                            <a:schemeClr val="accent5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ผลลัพธ์การเรียนรู้ที่คาดหวังของหลักสูตร </a:t>
                      </a:r>
                      <a:endParaRPr lang="en-US" sz="2400" b="1" kern="1200" dirty="0">
                        <a:solidFill>
                          <a:schemeClr val="accent5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ด้านความรู้</a:t>
                      </a:r>
                      <a:endParaRPr lang="en-US" sz="2400" dirty="0">
                        <a:solidFill>
                          <a:schemeClr val="accent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ด้านทักษะ</a:t>
                      </a:r>
                      <a:endParaRPr lang="en-US" sz="2400" dirty="0">
                        <a:solidFill>
                          <a:schemeClr val="accent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ด้านจริยธรรม</a:t>
                      </a:r>
                      <a:endParaRPr lang="en-US" sz="2400" dirty="0">
                        <a:solidFill>
                          <a:schemeClr val="accent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2385" marR="3238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4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ด้านลักษณะบุคคล</a:t>
                      </a:r>
                      <a:endParaRPr lang="en-US" sz="2400" dirty="0">
                        <a:solidFill>
                          <a:schemeClr val="accent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2385" marR="32385" marT="0" marB="0" anchor="ctr"/>
                </a:tc>
                <a:extLst>
                  <a:ext uri="{0D108BD9-81ED-4DB2-BD59-A6C34878D82A}">
                    <a16:rowId xmlns:a16="http://schemas.microsoft.com/office/drawing/2014/main" val="1886072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1</a:t>
                      </a:r>
                      <a:r>
                        <a:rPr lang="th-TH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…………………………………….………………..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997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2</a:t>
                      </a:r>
                      <a:r>
                        <a:rPr lang="th-TH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…………………………………….………………..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140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3</a:t>
                      </a:r>
                      <a:r>
                        <a:rPr lang="th-TH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…………………………………….………………..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024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4</a:t>
                      </a:r>
                      <a:r>
                        <a:rPr lang="th-TH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…………………………………….………………..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846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5</a:t>
                      </a:r>
                      <a:r>
                        <a:rPr lang="th-TH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…………………………………….………………..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219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PLOs</a:t>
                      </a:r>
                      <a:r>
                        <a:rPr lang="en-US" sz="2400" b="1" baseline="0" dirty="0" err="1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..n</a:t>
                      </a:r>
                      <a:r>
                        <a:rPr lang="th-TH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400" b="1" baseline="0" dirty="0">
                          <a:solidFill>
                            <a:srgbClr val="0000FF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………………………………….………………..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905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9136293"/>
      </p:ext>
    </p:extLst>
  </p:cSld>
  <p:clrMapOvr>
    <a:masterClrMapping/>
  </p:clrMapOvr>
</p:sld>
</file>

<file path=ppt/theme/theme1.xml><?xml version="1.0" encoding="utf-8"?>
<a:theme xmlns:a="http://schemas.openxmlformats.org/drawingml/2006/main" name="เหลี่ยมเพชร">
  <a:themeElements>
    <a:clrScheme name="เหลี่ยมเพชร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เหลี่ยมเพชร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ลี่ยมเพชร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</TotalTime>
  <Words>620</Words>
  <Application>Microsoft Office PowerPoint</Application>
  <PresentationFormat>แบบจอกว้าง</PresentationFormat>
  <Paragraphs>225</Paragraphs>
  <Slides>16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9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16</vt:i4>
      </vt:variant>
    </vt:vector>
  </HeadingPairs>
  <TitlesOfParts>
    <vt:vector size="26" baseType="lpstr">
      <vt:lpstr>Angsana New</vt:lpstr>
      <vt:lpstr>Arial</vt:lpstr>
      <vt:lpstr>Calibri</vt:lpstr>
      <vt:lpstr>Cordia New</vt:lpstr>
      <vt:lpstr>IrisUPC</vt:lpstr>
      <vt:lpstr>TH SarabunPSK</vt:lpstr>
      <vt:lpstr>Times New Roman</vt:lpstr>
      <vt:lpstr>Trebuchet MS</vt:lpstr>
      <vt:lpstr>Wingdings 3</vt:lpstr>
      <vt:lpstr>เหลี่ยมเพชร</vt:lpstr>
      <vt:lpstr>ชื่อหลักสูตร.......................................... ชื่อสาขาวิชา.......................................(ถ้ามี) (หลักสูตรใหม่/หลักสูตรปรับปรุง พ.ศ. ...................) </vt:lpstr>
      <vt:lpstr>ข้อมูลหลักสูตร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Admin</dc:creator>
  <cp:lastModifiedBy>Admin</cp:lastModifiedBy>
  <cp:revision>25</cp:revision>
  <cp:lastPrinted>2023-02-18T02:29:03Z</cp:lastPrinted>
  <dcterms:created xsi:type="dcterms:W3CDTF">2023-02-17T07:30:33Z</dcterms:created>
  <dcterms:modified xsi:type="dcterms:W3CDTF">2023-03-02T04:01:04Z</dcterms:modified>
</cp:coreProperties>
</file>