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0" r:id="rId9"/>
    <p:sldId id="273" r:id="rId10"/>
    <p:sldId id="274" r:id="rId11"/>
    <p:sldId id="275" r:id="rId12"/>
    <p:sldId id="268" r:id="rId13"/>
    <p:sldId id="263" r:id="rId14"/>
    <p:sldId id="267" r:id="rId15"/>
    <p:sldId id="264" r:id="rId16"/>
    <p:sldId id="272" r:id="rId17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5CA1D9-D8A3-4B96-B3BA-7094F690B97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D52FF0-7048-4580-9A7F-EC5E3447B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07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16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9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9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7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2BBA-A2BF-4B26-BDBB-B2AEE7A9401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38F5FB-81EA-4576-A2DB-26288059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8377" y="1122363"/>
            <a:ext cx="9144000" cy="4390670"/>
          </a:xfrm>
        </p:spPr>
        <p:txBody>
          <a:bodyPr anchor="ctr"/>
          <a:lstStyle/>
          <a:p>
            <a:pPr algn="ctr"/>
            <a: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ชื่อหลักสูตร..........................................</a:t>
            </a:r>
            <a:b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ชื่อสาขาวิชา.......................................(ถ้ามี)</a:t>
            </a:r>
            <a:b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(หลักสูตรใหม่/หลักสูตรปรับปรุง พ.ศ. ...................)	</a:t>
            </a:r>
            <a:endParaRPr lang="en-US" sz="4500" b="1" dirty="0">
              <a:solidFill>
                <a:srgbClr val="FF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1" descr="คำอธิบาย: http://www.bru.ac.th/images/stories/about/LOGO-br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7" y="531683"/>
            <a:ext cx="1669550" cy="2158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3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ตารางแสดงความเชื่อมโยงของหลักสูตร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/>
          </p:nvPr>
        </p:nvGraphicFramePr>
        <p:xfrm>
          <a:off x="677334" y="1417713"/>
          <a:ext cx="8596312" cy="3913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630">
                  <a:extLst>
                    <a:ext uri="{9D8B030D-6E8A-4147-A177-3AD203B41FA5}">
                      <a16:colId xmlns:a16="http://schemas.microsoft.com/office/drawing/2014/main" val="4027449421"/>
                    </a:ext>
                  </a:extLst>
                </a:gridCol>
                <a:gridCol w="1372245">
                  <a:extLst>
                    <a:ext uri="{9D8B030D-6E8A-4147-A177-3AD203B41FA5}">
                      <a16:colId xmlns:a16="http://schemas.microsoft.com/office/drawing/2014/main" val="3982800834"/>
                    </a:ext>
                  </a:extLst>
                </a:gridCol>
                <a:gridCol w="1262191">
                  <a:extLst>
                    <a:ext uri="{9D8B030D-6E8A-4147-A177-3AD203B41FA5}">
                      <a16:colId xmlns:a16="http://schemas.microsoft.com/office/drawing/2014/main" val="3561504702"/>
                    </a:ext>
                  </a:extLst>
                </a:gridCol>
                <a:gridCol w="1262191">
                  <a:extLst>
                    <a:ext uri="{9D8B030D-6E8A-4147-A177-3AD203B41FA5}">
                      <a16:colId xmlns:a16="http://schemas.microsoft.com/office/drawing/2014/main" val="1073364124"/>
                    </a:ext>
                  </a:extLst>
                </a:gridCol>
                <a:gridCol w="1262191">
                  <a:extLst>
                    <a:ext uri="{9D8B030D-6E8A-4147-A177-3AD203B41FA5}">
                      <a16:colId xmlns:a16="http://schemas.microsoft.com/office/drawing/2014/main" val="2628482635"/>
                    </a:ext>
                  </a:extLst>
                </a:gridCol>
                <a:gridCol w="1294864">
                  <a:extLst>
                    <a:ext uri="{9D8B030D-6E8A-4147-A177-3AD203B41FA5}">
                      <a16:colId xmlns:a16="http://schemas.microsoft.com/office/drawing/2014/main" val="146974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หมวดวิชา/กลุ่ม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กลุ่มวิชา........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(หมายเลข 1)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กลุ่มวิชา........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(หมายเลข 2)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กลุ่มวิชา........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(หมายเลข 3)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กลุ่มวิชา........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(หมายเลข 4)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กลุ่มวิชา........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(หมายเลข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</a:t>
                      </a:r>
                      <a:r>
                        <a:rPr lang="th-TH" sz="20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4063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หมวดวิชาเฉพาะ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782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วิชาแกน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363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291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6509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21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วิชาเฉพาะด้าน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4647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000" spc="-2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วิชาบังคับ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0046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691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4616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40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62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129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ตารางแสดงความสัมพันธ์ผลลัพธ์การเรียนรู้ที่คาดหวัง</a:t>
            </a:r>
          </a:p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ของหลักสูตรสู่รายวิชา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/>
          </p:nvPr>
        </p:nvGraphicFramePr>
        <p:xfrm>
          <a:off x="677334" y="1927029"/>
          <a:ext cx="85966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990">
                  <a:extLst>
                    <a:ext uri="{9D8B030D-6E8A-4147-A177-3AD203B41FA5}">
                      <a16:colId xmlns:a16="http://schemas.microsoft.com/office/drawing/2014/main" val="543006687"/>
                    </a:ext>
                  </a:extLst>
                </a:gridCol>
                <a:gridCol w="910788">
                  <a:extLst>
                    <a:ext uri="{9D8B030D-6E8A-4147-A177-3AD203B41FA5}">
                      <a16:colId xmlns:a16="http://schemas.microsoft.com/office/drawing/2014/main" val="158287654"/>
                    </a:ext>
                  </a:extLst>
                </a:gridCol>
                <a:gridCol w="995294">
                  <a:extLst>
                    <a:ext uri="{9D8B030D-6E8A-4147-A177-3AD203B41FA5}">
                      <a16:colId xmlns:a16="http://schemas.microsoft.com/office/drawing/2014/main" val="1999215910"/>
                    </a:ext>
                  </a:extLst>
                </a:gridCol>
                <a:gridCol w="976515">
                  <a:extLst>
                    <a:ext uri="{9D8B030D-6E8A-4147-A177-3AD203B41FA5}">
                      <a16:colId xmlns:a16="http://schemas.microsoft.com/office/drawing/2014/main" val="69285687"/>
                    </a:ext>
                  </a:extLst>
                </a:gridCol>
                <a:gridCol w="901398">
                  <a:extLst>
                    <a:ext uri="{9D8B030D-6E8A-4147-A177-3AD203B41FA5}">
                      <a16:colId xmlns:a16="http://schemas.microsoft.com/office/drawing/2014/main" val="96802458"/>
                    </a:ext>
                  </a:extLst>
                </a:gridCol>
                <a:gridCol w="1012685">
                  <a:extLst>
                    <a:ext uri="{9D8B030D-6E8A-4147-A177-3AD203B41FA5}">
                      <a16:colId xmlns:a16="http://schemas.microsoft.com/office/drawing/2014/main" val="2743306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หมวดวิชา รหัสและชื่อรายวิชา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</a:t>
                      </a:r>
                      <a:endParaRPr lang="en-US" sz="24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96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07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99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4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2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4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13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62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49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ผลลัพธ์การเรียนรู้ที่คาดหวังรายชั้นปี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38968"/>
              </p:ext>
            </p:extLst>
          </p:nvPr>
        </p:nvGraphicFramePr>
        <p:xfrm>
          <a:off x="677334" y="1443331"/>
          <a:ext cx="8596668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0846">
                  <a:extLst>
                    <a:ext uri="{9D8B030D-6E8A-4147-A177-3AD203B41FA5}">
                      <a16:colId xmlns:a16="http://schemas.microsoft.com/office/drawing/2014/main" val="2583900293"/>
                    </a:ext>
                  </a:extLst>
                </a:gridCol>
                <a:gridCol w="7285822">
                  <a:extLst>
                    <a:ext uri="{9D8B030D-6E8A-4147-A177-3AD203B41FA5}">
                      <a16:colId xmlns:a16="http://schemas.microsoft.com/office/drawing/2014/main" val="2675198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ชั้นปีที่</a:t>
                      </a:r>
                      <a:endParaRPr lang="en-US" sz="28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ผลลัพธ์การเรียนรู้ที่คาดหวังรายชั้นปี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Year Learning Outcomes</a:t>
                      </a:r>
                      <a:r>
                        <a:rPr lang="th-TH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YLOs</a:t>
                      </a:r>
                      <a:r>
                        <a:rPr lang="th-TH" sz="28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8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2067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788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3157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325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302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9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468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460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คุณสมบัติที่เป็นเลิศของบัณฑิต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3996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77334" y="1370476"/>
            <a:ext cx="8596668" cy="38807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97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อาจารย์ผู้รับผิดชอบหลักสูตร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872469"/>
              </p:ext>
            </p:extLst>
          </p:nvPr>
        </p:nvGraphicFramePr>
        <p:xfrm>
          <a:off x="677334" y="1316972"/>
          <a:ext cx="8596669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197">
                  <a:extLst>
                    <a:ext uri="{9D8B030D-6E8A-4147-A177-3AD203B41FA5}">
                      <a16:colId xmlns:a16="http://schemas.microsoft.com/office/drawing/2014/main" val="976089053"/>
                    </a:ext>
                  </a:extLst>
                </a:gridCol>
                <a:gridCol w="2040677">
                  <a:extLst>
                    <a:ext uri="{9D8B030D-6E8A-4147-A177-3AD203B41FA5}">
                      <a16:colId xmlns:a16="http://schemas.microsoft.com/office/drawing/2014/main" val="875180958"/>
                    </a:ext>
                  </a:extLst>
                </a:gridCol>
                <a:gridCol w="2334827">
                  <a:extLst>
                    <a:ext uri="{9D8B030D-6E8A-4147-A177-3AD203B41FA5}">
                      <a16:colId xmlns:a16="http://schemas.microsoft.com/office/drawing/2014/main" val="722322642"/>
                    </a:ext>
                  </a:extLst>
                </a:gridCol>
                <a:gridCol w="2091968">
                  <a:extLst>
                    <a:ext uri="{9D8B030D-6E8A-4147-A177-3AD203B41FA5}">
                      <a16:colId xmlns:a16="http://schemas.microsoft.com/office/drawing/2014/main" val="67179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 - สกุล/ ตำแหน่ง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ทางวิชาการ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คุณวุฒิ/สาขาวิชา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spc="-2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[เรียงลำดับจากเอก-โท-ตรี] [สาขาวิชา]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สถาบัน/ปีที่สำเร็จการศึกษา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[</a:t>
                      </a:r>
                      <a:r>
                        <a:rPr lang="th-TH" sz="2000" spc="-2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 ปีที่สำเร็จการศึกษา]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0080" indent="-274320" algn="l">
                        <a:spcAft>
                          <a:spcPts val="0"/>
                        </a:spcAft>
                        <a:tabLst>
                          <a:tab pos="640080" algn="l"/>
                          <a:tab pos="102870" algn="l"/>
                          <a:tab pos="640080" algn="l"/>
                          <a:tab pos="1074420" algn="ctr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ผลงานทางวิชาการ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074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นางสาว..............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ผู้ช่วยศาสตราจารย์ ดร. (....................)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[ใส่ด้านที่ได้ผลงานทางวิชาการ]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....................ดุษฎีบัณฑิต (สาขาวิชาที่สำเร็จการศึกษา)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....................มหาบัณฑิต (สาขาวิชาที่สำเร็จการศึกษา)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....................บัณฑิต (สาขาวิชาที่สำเร็จการศึกษา)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</a:p>
                    <a:p>
                      <a:endParaRPr lang="th-TH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บทความวิจัย</a:t>
                      </a: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ผกามาศ</a:t>
                      </a:r>
                      <a:r>
                        <a:rPr lang="th-TH" sz="2000" b="1" kern="1200" baseline="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บุตรสาลี. (2565).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การวิเคราะห์ต้นทุน 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ผลตอบแทน และ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อัตราส่วนทางการเงิน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จากการทอผ้าไหมมัดหมี่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ชุมชนบ้านมาบสมอ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อำเภอเมือง จังหวัด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บุรีรัมย์. วารสารชุมชน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วิจัย มหาวิทยาลัย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ราชภัฏนครราชสีมา.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16(3) 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111-123.</a:t>
                      </a:r>
                    </a:p>
                    <a:p>
                      <a:r>
                        <a:rPr lang="th-TH" sz="2000" b="1" kern="1200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ภาระงานสอน</a:t>
                      </a:r>
                      <a:endParaRPr lang="en-US" sz="2000" kern="1200" dirty="0">
                        <a:solidFill>
                          <a:schemeClr val="accent2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 </a:t>
                      </a: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ชั่วโมง/สัปดาห์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09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25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gray">
          <a:xfrm>
            <a:off x="3962400" y="2000240"/>
            <a:ext cx="5276872" cy="17145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hank You !</a:t>
            </a:r>
            <a:endParaRPr lang="th-TH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</a:endParaRPr>
          </a:p>
        </p:txBody>
      </p:sp>
      <p:sp>
        <p:nvSpPr>
          <p:cNvPr id="5" name="หน้ายิ้ม 4"/>
          <p:cNvSpPr/>
          <p:nvPr/>
        </p:nvSpPr>
        <p:spPr>
          <a:xfrm>
            <a:off x="1738314" y="0"/>
            <a:ext cx="1285875" cy="14287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30052" name="รูปภาพ 3" descr="A2633172-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643064"/>
            <a:ext cx="14668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440924"/>
            <a:ext cx="8596668" cy="75756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ข้อมูลหลักสูตร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367161"/>
            <a:ext cx="8596668" cy="50513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ภาษาไทย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: ……………………………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…………………….……….……….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ภาษาอังกฤษ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……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……………………………………………………….……………..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ชื่อปริญญาและสาขาวิชา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ภาษาไทย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ชื่อเต็ม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……………………………………………………………………..</a:t>
            </a: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ชื่อย่อ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……………………………………………………………………..</a:t>
            </a:r>
            <a:endParaRPr lang="th-TH" sz="33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ภาษาอังกฤษ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ชื่อเต็ม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………..</a:t>
            </a: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ชื่อย่อ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……………………………………………………………………..</a:t>
            </a:r>
            <a:endParaRPr lang="th-TH" sz="33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323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87665"/>
              </p:ext>
            </p:extLst>
          </p:nvPr>
        </p:nvGraphicFramePr>
        <p:xfrm>
          <a:off x="677334" y="1580800"/>
          <a:ext cx="8596669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196">
                  <a:extLst>
                    <a:ext uri="{9D8B030D-6E8A-4147-A177-3AD203B41FA5}">
                      <a16:colId xmlns:a16="http://schemas.microsoft.com/office/drawing/2014/main" val="2429442052"/>
                    </a:ext>
                  </a:extLst>
                </a:gridCol>
                <a:gridCol w="2237173">
                  <a:extLst>
                    <a:ext uri="{9D8B030D-6E8A-4147-A177-3AD203B41FA5}">
                      <a16:colId xmlns:a16="http://schemas.microsoft.com/office/drawing/2014/main" val="721162267"/>
                    </a:ext>
                  </a:extLst>
                </a:gridCol>
                <a:gridCol w="4027300">
                  <a:extLst>
                    <a:ext uri="{9D8B030D-6E8A-4147-A177-3AD203B41FA5}">
                      <a16:colId xmlns:a16="http://schemas.microsoft.com/office/drawing/2014/main" val="1392520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ผู้มีส่วนได้ส่วนเสีย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เครื่องมือที่ใช้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รายละเอียดข้อเสนอแนะ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03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บุคคลภายนอก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ให้ระบุเครื่องมือที่ใช้ในการเก็บรวบรวมข้อมูล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อาทิเช่น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แบบสอบถาม/แบบสำรวจ/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การสนทนากลุ่ม/การสัมภาษณ์/การระดมสมอง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64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79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บุคคลภายใน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6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17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42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0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การออกแบบกิจกรรมการจัดการเรียนการสอน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01658"/>
              </p:ext>
            </p:extLst>
          </p:nvPr>
        </p:nvGraphicFramePr>
        <p:xfrm>
          <a:off x="677334" y="1388882"/>
          <a:ext cx="8596667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343">
                  <a:extLst>
                    <a:ext uri="{9D8B030D-6E8A-4147-A177-3AD203B41FA5}">
                      <a16:colId xmlns:a16="http://schemas.microsoft.com/office/drawing/2014/main" val="3591849737"/>
                    </a:ext>
                  </a:extLst>
                </a:gridCol>
                <a:gridCol w="2488338">
                  <a:extLst>
                    <a:ext uri="{9D8B030D-6E8A-4147-A177-3AD203B41FA5}">
                      <a16:colId xmlns:a16="http://schemas.microsoft.com/office/drawing/2014/main" val="4112298252"/>
                    </a:ext>
                  </a:extLst>
                </a:gridCol>
                <a:gridCol w="3780986">
                  <a:extLst>
                    <a:ext uri="{9D8B030D-6E8A-4147-A177-3AD203B41FA5}">
                      <a16:colId xmlns:a16="http://schemas.microsoft.com/office/drawing/2014/main" val="2845674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ประเด็นความต้องการ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รายละเอียดความต้องการ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รายวิชาที่จัดการเรียนการสอน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53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635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รหัสวิชา.......................................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ชื่อวิชา...............................................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698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8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ปรัชญาการศึกษาของหลักสูตร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8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460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417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38184"/>
            <a:ext cx="8596668" cy="4074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PLOs </a:t>
            </a: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PLOs 2 :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PLOs 3 :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PLOs 4 :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PLOs 5 : ……………………………………………………………………………….</a:t>
            </a:r>
          </a:p>
          <a:p>
            <a:pPr marL="0" indent="0">
              <a:buNone/>
            </a:pP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ผลลัพธ์การเรียนรู้ของหลักสูตร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86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129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ตารางแสดงความสัมพันธ์วัตถุประสงค์ของหลักสูตรกับผลลัพธ์การเรียนรู้ที่คาดหวังของหลักสูตร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86015"/>
              </p:ext>
            </p:extLst>
          </p:nvPr>
        </p:nvGraphicFramePr>
        <p:xfrm>
          <a:off x="677334" y="1927029"/>
          <a:ext cx="8596670" cy="363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990">
                  <a:extLst>
                    <a:ext uri="{9D8B030D-6E8A-4147-A177-3AD203B41FA5}">
                      <a16:colId xmlns:a16="http://schemas.microsoft.com/office/drawing/2014/main" val="543006687"/>
                    </a:ext>
                  </a:extLst>
                </a:gridCol>
                <a:gridCol w="910788">
                  <a:extLst>
                    <a:ext uri="{9D8B030D-6E8A-4147-A177-3AD203B41FA5}">
                      <a16:colId xmlns:a16="http://schemas.microsoft.com/office/drawing/2014/main" val="158287654"/>
                    </a:ext>
                  </a:extLst>
                </a:gridCol>
                <a:gridCol w="995294">
                  <a:extLst>
                    <a:ext uri="{9D8B030D-6E8A-4147-A177-3AD203B41FA5}">
                      <a16:colId xmlns:a16="http://schemas.microsoft.com/office/drawing/2014/main" val="1999215910"/>
                    </a:ext>
                  </a:extLst>
                </a:gridCol>
                <a:gridCol w="976515">
                  <a:extLst>
                    <a:ext uri="{9D8B030D-6E8A-4147-A177-3AD203B41FA5}">
                      <a16:colId xmlns:a16="http://schemas.microsoft.com/office/drawing/2014/main" val="69285687"/>
                    </a:ext>
                  </a:extLst>
                </a:gridCol>
                <a:gridCol w="901398">
                  <a:extLst>
                    <a:ext uri="{9D8B030D-6E8A-4147-A177-3AD203B41FA5}">
                      <a16:colId xmlns:a16="http://schemas.microsoft.com/office/drawing/2014/main" val="96802458"/>
                    </a:ext>
                  </a:extLst>
                </a:gridCol>
                <a:gridCol w="1012685">
                  <a:extLst>
                    <a:ext uri="{9D8B030D-6E8A-4147-A177-3AD203B41FA5}">
                      <a16:colId xmlns:a16="http://schemas.microsoft.com/office/drawing/2014/main" val="2743306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วัตถุประสงค์ของหลักสูตร</a:t>
                      </a:r>
                      <a:endParaRPr lang="en-US" sz="2400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ผลลัพธ์การเรียนรู้ที่คาดหวังของหลักสูตร </a:t>
                      </a:r>
                      <a:endParaRPr lang="en-US" sz="2400" b="1" kern="12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Program Learning Outcomes</a:t>
                      </a:r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en-US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  <a:endParaRPr lang="en-US" sz="2400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968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chemeClr val="accent5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8763587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1. ................................................................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07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2. ................................................................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99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3. ................................................................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4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4. ................................................................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2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5. ................................................................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46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87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129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ตารางแสดงความสัมพันธ์ผลลัพธ์การเรียนรู้ที่คาดหวังของหลักสูตรกับผลการเรียนรู้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99403"/>
              </p:ext>
            </p:extLst>
          </p:nvPr>
        </p:nvGraphicFramePr>
        <p:xfrm>
          <a:off x="677334" y="1927029"/>
          <a:ext cx="859666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400">
                  <a:extLst>
                    <a:ext uri="{9D8B030D-6E8A-4147-A177-3AD203B41FA5}">
                      <a16:colId xmlns:a16="http://schemas.microsoft.com/office/drawing/2014/main" val="543006687"/>
                    </a:ext>
                  </a:extLst>
                </a:gridCol>
                <a:gridCol w="1016571">
                  <a:extLst>
                    <a:ext uri="{9D8B030D-6E8A-4147-A177-3AD203B41FA5}">
                      <a16:colId xmlns:a16="http://schemas.microsoft.com/office/drawing/2014/main" val="158287654"/>
                    </a:ext>
                  </a:extLst>
                </a:gridCol>
                <a:gridCol w="1020932">
                  <a:extLst>
                    <a:ext uri="{9D8B030D-6E8A-4147-A177-3AD203B41FA5}">
                      <a16:colId xmlns:a16="http://schemas.microsoft.com/office/drawing/2014/main" val="1999215910"/>
                    </a:ext>
                  </a:extLst>
                </a:gridCol>
                <a:gridCol w="1029810">
                  <a:extLst>
                    <a:ext uri="{9D8B030D-6E8A-4147-A177-3AD203B41FA5}">
                      <a16:colId xmlns:a16="http://schemas.microsoft.com/office/drawing/2014/main" val="69285687"/>
                    </a:ext>
                  </a:extLst>
                </a:gridCol>
                <a:gridCol w="1221955">
                  <a:extLst>
                    <a:ext uri="{9D8B030D-6E8A-4147-A177-3AD203B41FA5}">
                      <a16:colId xmlns:a16="http://schemas.microsoft.com/office/drawing/2014/main" val="96802458"/>
                    </a:ext>
                  </a:extLst>
                </a:gridCol>
              </a:tblGrid>
              <a:tr h="529669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ผลลัพธ์การเรียนรู้ที่คาดหวังของหลักสูตร </a:t>
                      </a:r>
                      <a:endParaRPr lang="en-US" sz="2400" b="1" kern="12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ด้านความรู้</a:t>
                      </a:r>
                      <a:endParaRPr lang="en-US" sz="2400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ด้านทักษะ</a:t>
                      </a:r>
                      <a:endParaRPr lang="en-US" sz="2400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endParaRPr lang="en-US" sz="2400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endParaRPr lang="en-US" sz="2400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2385" marR="32385" marT="0" marB="0" anchor="ctr"/>
                </a:tc>
                <a:extLst>
                  <a:ext uri="{0D108BD9-81ED-4DB2-BD59-A6C34878D82A}">
                    <a16:rowId xmlns:a16="http://schemas.microsoft.com/office/drawing/2014/main" val="188607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99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4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2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4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21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PLOs</a:t>
                      </a:r>
                      <a:r>
                        <a:rPr lang="en-US" sz="2400" b="1" baseline="0" dirty="0" err="1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..n</a:t>
                      </a:r>
                      <a:r>
                        <a:rPr lang="th-TH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………………………………….………………..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05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13629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620</Words>
  <Application>Microsoft Office PowerPoint</Application>
  <PresentationFormat>แบบจอกว้าง</PresentationFormat>
  <Paragraphs>225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6" baseType="lpstr">
      <vt:lpstr>Angsana New</vt:lpstr>
      <vt:lpstr>Arial</vt:lpstr>
      <vt:lpstr>Calibri</vt:lpstr>
      <vt:lpstr>Cordia New</vt:lpstr>
      <vt:lpstr>IrisUPC</vt:lpstr>
      <vt:lpstr>TH SarabunPSK</vt:lpstr>
      <vt:lpstr>Times New Roman</vt:lpstr>
      <vt:lpstr>Trebuchet MS</vt:lpstr>
      <vt:lpstr>Wingdings 3</vt:lpstr>
      <vt:lpstr>เหลี่ยมเพชร</vt:lpstr>
      <vt:lpstr>ชื่อหลักสูตร.......................................... ชื่อสาขาวิชา.......................................(ถ้ามี) (หลักสูตรใหม่/หลักสูตรปรับปรุง พ.ศ. ...................) </vt:lpstr>
      <vt:lpstr>ข้อมูลหลักสูตร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25</cp:revision>
  <cp:lastPrinted>2023-02-18T02:29:03Z</cp:lastPrinted>
  <dcterms:created xsi:type="dcterms:W3CDTF">2023-02-17T07:30:33Z</dcterms:created>
  <dcterms:modified xsi:type="dcterms:W3CDTF">2023-03-02T04:01:04Z</dcterms:modified>
</cp:coreProperties>
</file>