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6"/>
  </p:handoutMasterIdLst>
  <p:sldIdLst>
    <p:sldId id="256" r:id="rId2"/>
    <p:sldId id="257" r:id="rId3"/>
    <p:sldId id="258" r:id="rId4"/>
    <p:sldId id="279" r:id="rId5"/>
    <p:sldId id="260" r:id="rId6"/>
    <p:sldId id="282" r:id="rId7"/>
    <p:sldId id="284" r:id="rId8"/>
    <p:sldId id="285" r:id="rId9"/>
    <p:sldId id="283" r:id="rId10"/>
    <p:sldId id="286" r:id="rId11"/>
    <p:sldId id="280" r:id="rId12"/>
    <p:sldId id="281" r:id="rId13"/>
    <p:sldId id="264" r:id="rId14"/>
    <p:sldId id="272" r:id="rId15"/>
  </p:sldIdLst>
  <p:sldSz cx="12192000" cy="6858000"/>
  <p:notesSz cx="9309100" cy="6954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4894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3" cy="34894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C5CA1D9-D8A3-4B96-B3BA-7094F690B97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605890"/>
            <a:ext cx="4033943" cy="34894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5273003" y="6605890"/>
            <a:ext cx="4033943" cy="34894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D52FF0-7048-4580-9A7F-EC5E3447B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7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2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4144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21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105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9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64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5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7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3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4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2BBA-A2BF-4B26-BDBB-B2AEE7A9401E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38F5FB-81EA-4576-A2DB-26288059A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2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8377" y="1122363"/>
            <a:ext cx="10334808" cy="4390670"/>
          </a:xfrm>
        </p:spPr>
        <p:txBody>
          <a:bodyPr anchor="ctr"/>
          <a:lstStyle/>
          <a:p>
            <a:pPr algn="ctr"/>
            <a:r>
              <a:rPr lang="th-TH" sz="36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ชื่อหลักสูตรประกาศนียบัตร...................................</a:t>
            </a:r>
            <a:br>
              <a:rPr lang="th-TH" sz="36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6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6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หลักสูตรระยะสั้น</a:t>
            </a:r>
            <a:r>
              <a:rPr lang="en-US" sz="36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br>
              <a:rPr lang="th-TH" sz="45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5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4500" b="1" dirty="0">
              <a:solidFill>
                <a:srgbClr val="FF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1" descr="คำอธิบาย: http://www.bru.ac.th/images/stories/about/LOGO-br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7" y="531683"/>
            <a:ext cx="1669550" cy="2158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531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BF4F-7950-6AB6-29A8-D447CE48C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04" y="609600"/>
            <a:ext cx="11274724" cy="132080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0000FF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ตารางความเชื่อมโยงผลลัพธ์การเรียนรู้ของรายวิชากับผลลัพธ์การเรียนรู้ที่คาดหวังในระดับหน่วย</a:t>
            </a:r>
            <a:br>
              <a:rPr lang="th-TH" sz="2400" b="1" dirty="0">
                <a:solidFill>
                  <a:srgbClr val="0000FF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r>
              <a:rPr lang="th-TH" sz="2400" b="1" dirty="0">
                <a:solidFill>
                  <a:srgbClr val="0000FF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การเรียนรู้ (</a:t>
            </a:r>
            <a:r>
              <a:rPr lang="en-US" sz="2400" b="1" dirty="0">
                <a:solidFill>
                  <a:srgbClr val="0000FF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Lesson Learning Outcomes : LLOs)</a:t>
            </a:r>
            <a:br>
              <a:rPr lang="en-US" sz="2400" dirty="0">
                <a:solidFill>
                  <a:srgbClr val="0000FF"/>
                </a:solidFill>
                <a:effectLst/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</a:br>
            <a:endParaRPr lang="en-US" sz="2400" dirty="0">
              <a:solidFill>
                <a:srgbClr val="0000FF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89881F4-AECC-18D5-CF63-FE17B2C659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190368"/>
              </p:ext>
            </p:extLst>
          </p:nvPr>
        </p:nvGraphicFramePr>
        <p:xfrm>
          <a:off x="699900" y="1673525"/>
          <a:ext cx="9643172" cy="4968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7499">
                  <a:extLst>
                    <a:ext uri="{9D8B030D-6E8A-4147-A177-3AD203B41FA5}">
                      <a16:colId xmlns:a16="http://schemas.microsoft.com/office/drawing/2014/main" val="3517006862"/>
                    </a:ext>
                  </a:extLst>
                </a:gridCol>
                <a:gridCol w="5305673">
                  <a:extLst>
                    <a:ext uri="{9D8B030D-6E8A-4147-A177-3AD203B41FA5}">
                      <a16:colId xmlns:a16="http://schemas.microsoft.com/office/drawing/2014/main" val="461793133"/>
                    </a:ext>
                  </a:extLst>
                </a:gridCol>
              </a:tblGrid>
              <a:tr h="621102"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1600">
                          <a:effectLst/>
                        </a:rPr>
                        <a:t>ผลลัพธ์การเรียนรู้ของรายวิชา </a:t>
                      </a:r>
                      <a:r>
                        <a:rPr lang="en-US" sz="1600">
                          <a:effectLst/>
                        </a:rPr>
                        <a:t>(CLOs)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1600">
                          <a:effectLst/>
                        </a:rPr>
                        <a:t>ผลลัพธ์การเรียนรู้ที่คาดหวัง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1600">
                          <a:effectLst/>
                        </a:rPr>
                        <a:t>ในระดับหน่วยการเรียนรู้</a:t>
                      </a:r>
                      <a:r>
                        <a:rPr lang="en-US" sz="1600">
                          <a:effectLst/>
                        </a:rPr>
                        <a:t> (LLOs)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 anchor="ctr"/>
                </a:tc>
                <a:extLst>
                  <a:ext uri="{0D108BD9-81ED-4DB2-BD59-A6C34878D82A}">
                    <a16:rowId xmlns:a16="http://schemas.microsoft.com/office/drawing/2014/main" val="2317249231"/>
                  </a:ext>
                </a:extLst>
              </a:tr>
              <a:tr h="1552755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CLO1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effectLst/>
                        </a:rPr>
                        <a:t>LLO1</a:t>
                      </a:r>
                      <a:r>
                        <a:rPr lang="th-TH" sz="1600" dirty="0">
                          <a:effectLst/>
                        </a:rPr>
                        <a:t>  1.1 สามารถ.................................................................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effectLst/>
                        </a:rPr>
                        <a:t>LLO1</a:t>
                      </a:r>
                      <a:r>
                        <a:rPr lang="th-TH" sz="1600" dirty="0">
                          <a:effectLst/>
                        </a:rPr>
                        <a:t>  1.2 ............................................................................ .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th-TH" sz="1600" dirty="0">
                        <a:effectLst/>
                      </a:endParaRP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effectLst/>
                        </a:rPr>
                        <a:t>LLO1</a:t>
                      </a:r>
                      <a:r>
                        <a:rPr lang="th-TH" sz="1600" dirty="0">
                          <a:effectLst/>
                        </a:rPr>
                        <a:t>  1. 3..................................................................................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/>
                </a:tc>
                <a:extLst>
                  <a:ext uri="{0D108BD9-81ED-4DB2-BD59-A6C34878D82A}">
                    <a16:rowId xmlns:a16="http://schemas.microsoft.com/office/drawing/2014/main" val="1871186084"/>
                  </a:ext>
                </a:extLst>
              </a:tr>
              <a:tr h="931653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CLO2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effectLst/>
                        </a:rPr>
                        <a:t>LLO</a:t>
                      </a:r>
                      <a:r>
                        <a:rPr lang="th-TH" sz="1600" dirty="0">
                          <a:effectLst/>
                        </a:rPr>
                        <a:t> 2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th-TH" sz="1600" dirty="0">
                          <a:effectLst/>
                        </a:rPr>
                        <a:t>1 สามารถ..................................................................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effectLst/>
                        </a:rPr>
                        <a:t>LLO</a:t>
                      </a:r>
                      <a:r>
                        <a:rPr lang="th-TH" sz="1600" dirty="0">
                          <a:effectLst/>
                        </a:rPr>
                        <a:t> 2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th-TH" sz="1600" dirty="0">
                          <a:effectLst/>
                        </a:rPr>
                        <a:t>2 .................................................................... .</a:t>
                      </a: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effectLst/>
                        </a:rPr>
                        <a:t>LLO</a:t>
                      </a:r>
                      <a:r>
                        <a:rPr lang="th-TH" sz="1600" dirty="0">
                          <a:effectLst/>
                        </a:rPr>
                        <a:t> 2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th-TH" sz="1600" dirty="0">
                          <a:effectLst/>
                        </a:rPr>
                        <a:t>3..................................................................................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/>
                </a:tc>
                <a:extLst>
                  <a:ext uri="{0D108BD9-81ED-4DB2-BD59-A6C34878D82A}">
                    <a16:rowId xmlns:a16="http://schemas.microsoft.com/office/drawing/2014/main" val="2651573172"/>
                  </a:ext>
                </a:extLst>
              </a:tr>
              <a:tr h="931653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CLO3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LLO</a:t>
                      </a:r>
                      <a:r>
                        <a:rPr lang="th-TH" sz="16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.</a:t>
                      </a:r>
                      <a:r>
                        <a:rPr lang="th-TH" sz="1600">
                          <a:effectLst/>
                        </a:rPr>
                        <a:t>1 สามารถ.......................................................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LLO</a:t>
                      </a:r>
                      <a:r>
                        <a:rPr lang="th-TH" sz="16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.</a:t>
                      </a:r>
                      <a:r>
                        <a:rPr lang="th-TH" sz="1600">
                          <a:effectLst/>
                        </a:rPr>
                        <a:t>2 .................................................................... .</a:t>
                      </a:r>
                      <a:r>
                        <a:rPr lang="en-US" sz="1600">
                          <a:effectLst/>
                        </a:rPr>
                        <a:t> LLO</a:t>
                      </a:r>
                      <a:r>
                        <a:rPr lang="th-TH" sz="16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.</a:t>
                      </a:r>
                      <a:r>
                        <a:rPr lang="th-TH" sz="1600">
                          <a:effectLst/>
                        </a:rPr>
                        <a:t>3..................................................................................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/>
                </a:tc>
                <a:extLst>
                  <a:ext uri="{0D108BD9-81ED-4DB2-BD59-A6C34878D82A}">
                    <a16:rowId xmlns:a16="http://schemas.microsoft.com/office/drawing/2014/main" val="3260643330"/>
                  </a:ext>
                </a:extLst>
              </a:tr>
              <a:tr h="931653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CLOn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/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LLOn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th-TH" sz="1600" dirty="0">
                          <a:effectLst/>
                        </a:rPr>
                        <a:t>1 สามารถ.......................................................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LLOn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th-TH" sz="1600" dirty="0">
                          <a:effectLst/>
                        </a:rPr>
                        <a:t>2 .................................................................... .</a:t>
                      </a:r>
                    </a:p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LLOn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th-TH" sz="1600" dirty="0">
                          <a:effectLst/>
                        </a:rPr>
                        <a:t>3 ................................................................................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228" marR="68228" marT="0" marB="0"/>
                </a:tc>
                <a:extLst>
                  <a:ext uri="{0D108BD9-81ED-4DB2-BD59-A6C34878D82A}">
                    <a16:rowId xmlns:a16="http://schemas.microsoft.com/office/drawing/2014/main" val="1001223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125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3FFE9-8A4B-9AA6-0D92-557F5CB3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816" y="350874"/>
            <a:ext cx="10829849" cy="1240465"/>
          </a:xfrm>
        </p:spPr>
        <p:txBody>
          <a:bodyPr/>
          <a:lstStyle/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หน่วยการเรียนรู้ ทั้งหมดที่เรียน .......................หน่วย จำนวน ...............ชั่วโมง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541C4CB-545F-27BC-5085-397EA5E632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49264"/>
              </p:ext>
            </p:extLst>
          </p:nvPr>
        </p:nvGraphicFramePr>
        <p:xfrm>
          <a:off x="677334" y="1360967"/>
          <a:ext cx="10656974" cy="514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091">
                  <a:extLst>
                    <a:ext uri="{9D8B030D-6E8A-4147-A177-3AD203B41FA5}">
                      <a16:colId xmlns:a16="http://schemas.microsoft.com/office/drawing/2014/main" val="3331633539"/>
                    </a:ext>
                  </a:extLst>
                </a:gridCol>
                <a:gridCol w="3094698">
                  <a:extLst>
                    <a:ext uri="{9D8B030D-6E8A-4147-A177-3AD203B41FA5}">
                      <a16:colId xmlns:a16="http://schemas.microsoft.com/office/drawing/2014/main" val="1438191420"/>
                    </a:ext>
                  </a:extLst>
                </a:gridCol>
                <a:gridCol w="2131395">
                  <a:extLst>
                    <a:ext uri="{9D8B030D-6E8A-4147-A177-3AD203B41FA5}">
                      <a16:colId xmlns:a16="http://schemas.microsoft.com/office/drawing/2014/main" val="3468102242"/>
                    </a:ext>
                  </a:extLst>
                </a:gridCol>
                <a:gridCol w="2131395">
                  <a:extLst>
                    <a:ext uri="{9D8B030D-6E8A-4147-A177-3AD203B41FA5}">
                      <a16:colId xmlns:a16="http://schemas.microsoft.com/office/drawing/2014/main" val="3800414690"/>
                    </a:ext>
                  </a:extLst>
                </a:gridCol>
                <a:gridCol w="2131395">
                  <a:extLst>
                    <a:ext uri="{9D8B030D-6E8A-4147-A177-3AD203B41FA5}">
                      <a16:colId xmlns:a16="http://schemas.microsoft.com/office/drawing/2014/main" val="2676613670"/>
                    </a:ext>
                  </a:extLst>
                </a:gridCol>
              </a:tblGrid>
              <a:tr h="786025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</a:rPr>
                        <a:t>ที่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</a:rPr>
                        <a:t>หน่วยการเรียนรู้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</a:rPr>
                        <a:t>จำนวนชั่วโมง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250315"/>
                  </a:ext>
                </a:extLst>
              </a:tr>
              <a:tr h="66812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ทฤษฏี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ปฏิบัติ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/>
                        <a:t>รวม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53080"/>
                  </a:ext>
                </a:extLst>
              </a:tr>
              <a:tr h="123067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ngsana New" pitchFamily="18" charset="-34"/>
                          <a:cs typeface="Angsana New" pitchFamily="18" charset="-34"/>
                        </a:rPr>
                        <a:t>LLO1.1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10815"/>
                  </a:ext>
                </a:extLst>
              </a:tr>
              <a:tr h="123067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ngsana New" pitchFamily="18" charset="-34"/>
                          <a:cs typeface="Angsana New" pitchFamily="18" charset="-34"/>
                        </a:rPr>
                        <a:t>LLO1.</a:t>
                      </a:r>
                      <a:r>
                        <a:rPr lang="th-TH" sz="2400" dirty="0"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813387"/>
                  </a:ext>
                </a:extLst>
              </a:tr>
              <a:tr h="1230671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ngsana New" pitchFamily="18" charset="-34"/>
                          <a:cs typeface="Angsana New" pitchFamily="18" charset="-34"/>
                        </a:rPr>
                        <a:t>LLO1.</a:t>
                      </a:r>
                      <a:r>
                        <a:rPr lang="th-TH" sz="2400" dirty="0"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lang="en-US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06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97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06A8E-0544-CFDC-A766-5D66343E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2753"/>
          </a:xfrm>
        </p:spPr>
        <p:txBody>
          <a:bodyPr/>
          <a:lstStyle/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การประเมินผลการเรียนรู้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B360411-671D-8851-BDB0-D7845DA13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076438"/>
              </p:ext>
            </p:extLst>
          </p:nvPr>
        </p:nvGraphicFramePr>
        <p:xfrm>
          <a:off x="808074" y="1552353"/>
          <a:ext cx="8086651" cy="3413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985">
                  <a:extLst>
                    <a:ext uri="{9D8B030D-6E8A-4147-A177-3AD203B41FA5}">
                      <a16:colId xmlns:a16="http://schemas.microsoft.com/office/drawing/2014/main" val="177600162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138639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14191631"/>
                    </a:ext>
                  </a:extLst>
                </a:gridCol>
              </a:tblGrid>
              <a:tr h="745463"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ระดับกณฑ์การประเมินผล</a:t>
                      </a:r>
                      <a:endParaRPr lang="en-US" sz="2000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567951"/>
                  </a:ext>
                </a:extLst>
              </a:tr>
              <a:tr h="533518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80- 100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ดีเยี่ยม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401191"/>
                  </a:ext>
                </a:extLst>
              </a:tr>
              <a:tr h="533518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75-79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ดีมาก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839706"/>
                  </a:ext>
                </a:extLst>
              </a:tr>
              <a:tr h="533518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70-74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914098"/>
                  </a:ext>
                </a:extLst>
              </a:tr>
              <a:tr h="533518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65-69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ดีพอใช้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606190"/>
                  </a:ext>
                </a:extLst>
              </a:tr>
              <a:tr h="533518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60-64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พอใช้</a:t>
                      </a:r>
                      <a:endParaRPr lang="en-US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22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6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อาจารย์ผู้รับผิดชอบหลักสูตร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872469"/>
              </p:ext>
            </p:extLst>
          </p:nvPr>
        </p:nvGraphicFramePr>
        <p:xfrm>
          <a:off x="677334" y="1316972"/>
          <a:ext cx="8596669" cy="518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197">
                  <a:extLst>
                    <a:ext uri="{9D8B030D-6E8A-4147-A177-3AD203B41FA5}">
                      <a16:colId xmlns:a16="http://schemas.microsoft.com/office/drawing/2014/main" val="976089053"/>
                    </a:ext>
                  </a:extLst>
                </a:gridCol>
                <a:gridCol w="2040677">
                  <a:extLst>
                    <a:ext uri="{9D8B030D-6E8A-4147-A177-3AD203B41FA5}">
                      <a16:colId xmlns:a16="http://schemas.microsoft.com/office/drawing/2014/main" val="875180958"/>
                    </a:ext>
                  </a:extLst>
                </a:gridCol>
                <a:gridCol w="2334827">
                  <a:extLst>
                    <a:ext uri="{9D8B030D-6E8A-4147-A177-3AD203B41FA5}">
                      <a16:colId xmlns:a16="http://schemas.microsoft.com/office/drawing/2014/main" val="722322642"/>
                    </a:ext>
                  </a:extLst>
                </a:gridCol>
                <a:gridCol w="2091968">
                  <a:extLst>
                    <a:ext uri="{9D8B030D-6E8A-4147-A177-3AD203B41FA5}">
                      <a16:colId xmlns:a16="http://schemas.microsoft.com/office/drawing/2014/main" val="671798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 - สกุล/ ตำแหน่ง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ทางวิชาการ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คุณวุฒิ/สาขาวิชา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spc="-2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[เรียงลำดับจากเอก-โท-ตรี] [สาขาวิชา]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สถาบัน/ปีที่สำเร็จการศึกษา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[</a:t>
                      </a:r>
                      <a:r>
                        <a:rPr lang="th-TH" sz="2000" spc="-2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 ปีที่สำเร็จการศึกษา]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40080" indent="-274320" algn="l">
                        <a:spcAft>
                          <a:spcPts val="0"/>
                        </a:spcAft>
                        <a:tabLst>
                          <a:tab pos="640080" algn="l"/>
                          <a:tab pos="102870" algn="l"/>
                          <a:tab pos="640080" algn="l"/>
                          <a:tab pos="1074420" algn="ctr"/>
                        </a:tabLst>
                      </a:pPr>
                      <a:r>
                        <a:rPr lang="th-TH" sz="2000" dirty="0">
                          <a:solidFill>
                            <a:schemeClr val="accent5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ผลงานทางวิชาการ</a:t>
                      </a:r>
                      <a:endParaRPr lang="en-US" sz="2000" dirty="0">
                        <a:solidFill>
                          <a:schemeClr val="accent5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3074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นางสาว..............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ผู้ช่วยศาสตราจารย์ ดร. (....................)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[ใส่ด้านที่ได้ผลงานทางวิชาการ]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....................ดุษฎีบัณฑิต (สาขาวิชาที่สำเร็จการศึกษา)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....................มหาบัณฑิต (สาขาวิชาที่สำเร็จการศึกษา)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....................บัณฑิต (สาขาวิชาที่สำเร็จการศึกษา)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มหาวิทยาลัย.............................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พ.ศ. .................</a:t>
                      </a:r>
                    </a:p>
                    <a:p>
                      <a:endParaRPr lang="th-TH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มหาวิทยาลัย.............................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พ.ศ. .................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th-TH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มหาวิทยาลัย.............................</a:t>
                      </a:r>
                      <a:endParaRPr lang="en-US" sz="2000" b="1" kern="1200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พ.ศ. .................</a:t>
                      </a:r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endParaRPr lang="en-US" sz="2000" b="1" dirty="0">
                        <a:solidFill>
                          <a:srgbClr val="0000FF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บทความวิจัย</a:t>
                      </a:r>
                    </a:p>
                    <a:p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ผกามาศ</a:t>
                      </a:r>
                      <a:r>
                        <a:rPr lang="th-TH" sz="2000" b="1" kern="1200" baseline="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บุตรสาลี. (2565).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การวิเคราะห์ต้นทุน 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ผลตอบแทน และ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อัตราส่วนทางการเงิน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จากการทอผ้าไหมมัดหมี่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ชุมชนบ้านมาบสมอ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อำเภอเมือง จังหวัด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บุรีรัมย์. วารสารชุมชน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วิจัย มหาวิทยาลัย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ราชภัฏนครราชสีมา.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16(3) </a:t>
                      </a:r>
                      <a:r>
                        <a:rPr lang="en-US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111-123.</a:t>
                      </a:r>
                    </a:p>
                    <a:p>
                      <a:r>
                        <a:rPr lang="th-TH" sz="2000" b="1" kern="1200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ภาระงานสอน</a:t>
                      </a:r>
                      <a:endParaRPr lang="en-US" sz="2000" kern="1200" dirty="0">
                        <a:solidFill>
                          <a:schemeClr val="accent2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US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15 </a:t>
                      </a:r>
                      <a:r>
                        <a:rPr lang="th-TH" sz="2000" b="1" kern="1200" dirty="0">
                          <a:solidFill>
                            <a:srgbClr val="0000FF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ชั่วโมง/สัปดาห์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09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125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2"/>
          <p:cNvSpPr>
            <a:spLocks noChangeArrowheads="1" noChangeShapeType="1" noTextEdit="1"/>
          </p:cNvSpPr>
          <p:nvPr/>
        </p:nvSpPr>
        <p:spPr bwMode="gray">
          <a:xfrm>
            <a:off x="3962400" y="2000240"/>
            <a:ext cx="5276872" cy="17145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TH SarabunPSK" pitchFamily="34" charset="-34"/>
                <a:cs typeface="TH SarabunPSK" pitchFamily="34" charset="-34"/>
              </a:rPr>
              <a:t>T</a:t>
            </a: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hank You !</a:t>
            </a:r>
            <a:endParaRPr lang="th-TH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</a:endParaRPr>
          </a:p>
        </p:txBody>
      </p:sp>
      <p:sp>
        <p:nvSpPr>
          <p:cNvPr id="5" name="หน้ายิ้ม 4"/>
          <p:cNvSpPr/>
          <p:nvPr/>
        </p:nvSpPr>
        <p:spPr>
          <a:xfrm>
            <a:off x="1738314" y="0"/>
            <a:ext cx="1285875" cy="14287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pic>
        <p:nvPicPr>
          <p:cNvPr id="130052" name="รูปภาพ 3" descr="A2633172-3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1643064"/>
            <a:ext cx="14668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4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440924"/>
            <a:ext cx="8596668" cy="75756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ข้อมูลหลักสูตร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367161"/>
            <a:ext cx="8596668" cy="50513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ชื่อหลักสูตร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ภาษาไทย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: 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หลักสูตรประกาศนียบัตร..........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…………………….……….……….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ภาษาอังกฤษ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Diploma in………………………………………………….……………..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ชื่อปริญญาและสาขาวิชา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ภาษาไทย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ชื่อเต็ม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ประกาศนียบัตร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(……………………………………………)</a:t>
            </a:r>
          </a:p>
          <a:p>
            <a:pPr marL="0" indent="0">
              <a:buNone/>
            </a:pP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ชื่อย่อ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(……………………………………)</a:t>
            </a:r>
            <a:endParaRPr lang="th-TH" sz="33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ภาษาอังกฤษ 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ชื่อเต็ม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Diploma in …………………………</a:t>
            </a: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.......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………..</a:t>
            </a:r>
          </a:p>
          <a:p>
            <a:pPr marL="0" indent="0">
              <a:buNone/>
            </a:pPr>
            <a:r>
              <a:rPr lang="th-TH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		ชื่อย่อ	</a:t>
            </a:r>
            <a:r>
              <a:rPr lang="en-US" sz="33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Dip……………………………………………..</a:t>
            </a:r>
            <a:endParaRPr lang="th-TH" sz="33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323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ผลการวิจัย</a:t>
            </a:r>
            <a:endParaRPr lang="en-US" sz="40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87665"/>
              </p:ext>
            </p:extLst>
          </p:nvPr>
        </p:nvGraphicFramePr>
        <p:xfrm>
          <a:off x="677334" y="1580800"/>
          <a:ext cx="8596669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196">
                  <a:extLst>
                    <a:ext uri="{9D8B030D-6E8A-4147-A177-3AD203B41FA5}">
                      <a16:colId xmlns:a16="http://schemas.microsoft.com/office/drawing/2014/main" val="2429442052"/>
                    </a:ext>
                  </a:extLst>
                </a:gridCol>
                <a:gridCol w="2237173">
                  <a:extLst>
                    <a:ext uri="{9D8B030D-6E8A-4147-A177-3AD203B41FA5}">
                      <a16:colId xmlns:a16="http://schemas.microsoft.com/office/drawing/2014/main" val="721162267"/>
                    </a:ext>
                  </a:extLst>
                </a:gridCol>
                <a:gridCol w="4027300">
                  <a:extLst>
                    <a:ext uri="{9D8B030D-6E8A-4147-A177-3AD203B41FA5}">
                      <a16:colId xmlns:a16="http://schemas.microsoft.com/office/drawing/2014/main" val="1392520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ผู้มีส่วนได้ส่วนเสีย</a:t>
                      </a:r>
                      <a:endParaRPr lang="en-US" sz="28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เครื่องมือที่ใช้</a:t>
                      </a:r>
                      <a:endParaRPr lang="en-US" sz="28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รายละเอียดข้อเสนอแนะ</a:t>
                      </a:r>
                      <a:endParaRPr lang="en-US" sz="2800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030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บุคคลภายนอก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ให้ระบุเครื่องมือที่ใช้ในการเก็บรวบรวมข้อมูล</a:t>
                      </a:r>
                      <a:r>
                        <a:rPr lang="th-TH" sz="2000" b="1" baseline="0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อาทิเช่น </a:t>
                      </a:r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แบบสอบถาม/แบบสำรวจ/</a:t>
                      </a:r>
                    </a:p>
                    <a:p>
                      <a:r>
                        <a:rPr lang="th-TH" sz="2000" b="1" dirty="0">
                          <a:solidFill>
                            <a:srgbClr val="0000FF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การสนทนากลุ่ม/การสัมภาษณ์/การระดมสมอง</a:t>
                      </a:r>
                      <a:endParaRPr lang="en-US" sz="2000" b="1" dirty="0">
                        <a:solidFill>
                          <a:srgbClr val="0000FF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64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479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1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บุคคลภายใน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368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17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3. .........................................................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442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00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438184"/>
            <a:ext cx="8596668" cy="4074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……………………………………………………………………………….</a:t>
            </a:r>
            <a:endParaRPr lang="th-TH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……………………………………………………………………………….</a:t>
            </a:r>
          </a:p>
          <a:p>
            <a:pPr marL="0" indent="0">
              <a:buNone/>
            </a:pP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คำอธิบายของหลักสูตร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1694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438183"/>
            <a:ext cx="8596668" cy="460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5. ....................................................................................................</a:t>
            </a:r>
            <a:endParaRPr lang="en-US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77334" y="440924"/>
            <a:ext cx="8596668" cy="75756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sz="40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วัตถุประสงค์ของหลักสูตร</a:t>
            </a:r>
            <a:endParaRPr lang="en-US" sz="4000" b="1" dirty="0">
              <a:solidFill>
                <a:srgbClr val="FF0066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4176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8880-9A49-6E97-E199-49938EDE7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ผลลัพธ์การเรียนรู้ระดับรายวิชา (</a:t>
            </a:r>
            <a:r>
              <a:rPr lang="en-US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Course Learning Outcomes)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26F8-E89D-F554-0570-DBBEB10E6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CLO : </a:t>
            </a:r>
            <a:r>
              <a:rPr lang="th-TH" sz="2400" dirty="0"/>
              <a:t> </a:t>
            </a:r>
            <a:r>
              <a:rPr lang="en-US" sz="2400" dirty="0"/>
              <a:t>1…………………………………………………………………………………</a:t>
            </a:r>
            <a:endParaRPr lang="th-TH" sz="2400" dirty="0"/>
          </a:p>
          <a:p>
            <a:r>
              <a:rPr lang="en-US" sz="2400" dirty="0"/>
              <a:t> CLO : 2………………………………………………………………………………</a:t>
            </a:r>
            <a:endParaRPr lang="th-TH" sz="2400" dirty="0"/>
          </a:p>
          <a:p>
            <a:r>
              <a:rPr lang="en-US" sz="2400" dirty="0"/>
              <a:t> CLO :</a:t>
            </a:r>
            <a:r>
              <a:rPr lang="th-TH" sz="2400" dirty="0"/>
              <a:t>  </a:t>
            </a:r>
            <a:r>
              <a:rPr lang="en-US" sz="2400" dirty="0"/>
              <a:t>3………………………………………………………………………………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157663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8ADEC-29F8-00B2-2E61-6F1B851A3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2551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ตารางเชื่อมโยงวัตถุประสงค์ของรายวิชาและผลลัพธ์การเรียนรู้ของรายวิชา 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85D1A2B-059A-1300-27E9-16DCBCC75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74968"/>
              </p:ext>
            </p:extLst>
          </p:nvPr>
        </p:nvGraphicFramePr>
        <p:xfrm>
          <a:off x="508959" y="1526875"/>
          <a:ext cx="10610493" cy="4721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342">
                  <a:extLst>
                    <a:ext uri="{9D8B030D-6E8A-4147-A177-3AD203B41FA5}">
                      <a16:colId xmlns:a16="http://schemas.microsoft.com/office/drawing/2014/main" val="3726870780"/>
                    </a:ext>
                  </a:extLst>
                </a:gridCol>
                <a:gridCol w="1232620">
                  <a:extLst>
                    <a:ext uri="{9D8B030D-6E8A-4147-A177-3AD203B41FA5}">
                      <a16:colId xmlns:a16="http://schemas.microsoft.com/office/drawing/2014/main" val="3718950672"/>
                    </a:ext>
                  </a:extLst>
                </a:gridCol>
                <a:gridCol w="1232620">
                  <a:extLst>
                    <a:ext uri="{9D8B030D-6E8A-4147-A177-3AD203B41FA5}">
                      <a16:colId xmlns:a16="http://schemas.microsoft.com/office/drawing/2014/main" val="1911625785"/>
                    </a:ext>
                  </a:extLst>
                </a:gridCol>
                <a:gridCol w="1232620">
                  <a:extLst>
                    <a:ext uri="{9D8B030D-6E8A-4147-A177-3AD203B41FA5}">
                      <a16:colId xmlns:a16="http://schemas.microsoft.com/office/drawing/2014/main" val="2575571047"/>
                    </a:ext>
                  </a:extLst>
                </a:gridCol>
                <a:gridCol w="1063291">
                  <a:extLst>
                    <a:ext uri="{9D8B030D-6E8A-4147-A177-3AD203B41FA5}">
                      <a16:colId xmlns:a16="http://schemas.microsoft.com/office/drawing/2014/main" val="1606460036"/>
                    </a:ext>
                  </a:extLst>
                </a:gridCol>
              </a:tblGrid>
              <a:tr h="674504">
                <a:tc rowSpan="2"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</a:rPr>
                        <a:t>วัตถุประสงค์ของรายวิชา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</a:rPr>
                        <a:t>ผลลัพธ์การเรียนรู้ของรายวิชา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230542"/>
                  </a:ext>
                </a:extLst>
              </a:tr>
              <a:tr h="1349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CLO1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CLO2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CLO3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effectLst/>
                        </a:rPr>
                        <a:t>CLO4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205081"/>
                  </a:ext>
                </a:extLst>
              </a:tr>
              <a:tr h="674504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</a:rPr>
                        <a:t>1.วัตถุประสงค์ข้อที่ 1 (ตามข้อที่ 6 พิมพ์รายละเอียดให้ครบถ้วน)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162452"/>
                  </a:ext>
                </a:extLst>
              </a:tr>
              <a:tr h="674504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</a:rPr>
                        <a:t>2.วัตถุประสงค์ข้อที่ 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006355"/>
                  </a:ext>
                </a:extLst>
              </a:tr>
              <a:tr h="674504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</a:rPr>
                        <a:t>3.วัตถุประสงค์ข้อที่ 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059111"/>
                  </a:ext>
                </a:extLst>
              </a:tr>
              <a:tr h="674504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</a:rPr>
                        <a:t>4.วัตถุประสงค์ข้อที่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42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704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6D4E-87EB-2C8E-E37A-4485360E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551" y="609600"/>
            <a:ext cx="10981425" cy="1320800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ตารางเชื่อมโยงวัตถุประสงค์ของรายวิชากับผลลัพธ์การเรียนรู้ตามมาตรฐานคุณวุฒิระดับอุดมศึกษา พ.ศ. 2565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F8844B8-94BA-BA71-BECE-908576B58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96753"/>
              </p:ext>
            </p:extLst>
          </p:nvPr>
        </p:nvGraphicFramePr>
        <p:xfrm>
          <a:off x="603850" y="1647644"/>
          <a:ext cx="10808898" cy="4960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8720">
                  <a:extLst>
                    <a:ext uri="{9D8B030D-6E8A-4147-A177-3AD203B41FA5}">
                      <a16:colId xmlns:a16="http://schemas.microsoft.com/office/drawing/2014/main" val="1401173583"/>
                    </a:ext>
                  </a:extLst>
                </a:gridCol>
                <a:gridCol w="1255668">
                  <a:extLst>
                    <a:ext uri="{9D8B030D-6E8A-4147-A177-3AD203B41FA5}">
                      <a16:colId xmlns:a16="http://schemas.microsoft.com/office/drawing/2014/main" val="3406347228"/>
                    </a:ext>
                  </a:extLst>
                </a:gridCol>
                <a:gridCol w="1255668">
                  <a:extLst>
                    <a:ext uri="{9D8B030D-6E8A-4147-A177-3AD203B41FA5}">
                      <a16:colId xmlns:a16="http://schemas.microsoft.com/office/drawing/2014/main" val="2511887673"/>
                    </a:ext>
                  </a:extLst>
                </a:gridCol>
                <a:gridCol w="1255668">
                  <a:extLst>
                    <a:ext uri="{9D8B030D-6E8A-4147-A177-3AD203B41FA5}">
                      <a16:colId xmlns:a16="http://schemas.microsoft.com/office/drawing/2014/main" val="716864909"/>
                    </a:ext>
                  </a:extLst>
                </a:gridCol>
                <a:gridCol w="1083174">
                  <a:extLst>
                    <a:ext uri="{9D8B030D-6E8A-4147-A177-3AD203B41FA5}">
                      <a16:colId xmlns:a16="http://schemas.microsoft.com/office/drawing/2014/main" val="1961503151"/>
                    </a:ext>
                  </a:extLst>
                </a:gridCol>
              </a:tblGrid>
              <a:tr h="1240047">
                <a:tc rowSpan="2"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</a:rPr>
                        <a:t>วัตถุประสงค์ของรายวิชา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</a:rPr>
                        <a:t>ผลลัพธ์การเรียนรู้ตามมาตรฐานคุณวุฒิระดับอุดมศึกษา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133813"/>
                  </a:ext>
                </a:extLst>
              </a:tr>
              <a:tr h="12400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</a:rPr>
                        <a:t>ความรู้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</a:rPr>
                        <a:t>ทักษะ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</a:rPr>
                        <a:t>จริยธรรม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effectLst/>
                        </a:rPr>
                        <a:t>ลักษณะบุคคล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5783374"/>
                  </a:ext>
                </a:extLst>
              </a:tr>
              <a:tr h="620024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</a:rPr>
                        <a:t>1.วัตถุประสงค์ข้อที่ 1 (ตามข้อที่ 6 พิมพ์รายละเอียดให้ครบถ้วน)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629043"/>
                  </a:ext>
                </a:extLst>
              </a:tr>
              <a:tr h="620024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</a:rPr>
                        <a:t>2.วัตถุประสงค์ข้อที่ 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06862"/>
                  </a:ext>
                </a:extLst>
              </a:tr>
              <a:tr h="620024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</a:rPr>
                        <a:t>3.วัตถุประสงค์ข้อที่ 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344710"/>
                  </a:ext>
                </a:extLst>
              </a:tr>
              <a:tr h="620024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</a:rPr>
                        <a:t>4.วัตถุประสงค์ข้อที่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766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21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5098F-C744-C78F-1102-4164F47F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05" y="609600"/>
            <a:ext cx="11300604" cy="1320800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ตารางความเชื่อมโยงผลลัพธ์การเรียนรู้ของรายวิชากับผลลัพธ์การเรียนรู้ตามมาตรฐานคุณวุฒิระดับอุดมศึกษา พ.ศ. 2565 ทั้ง </a:t>
            </a:r>
            <a:r>
              <a:rPr lang="en-US" sz="2800" b="1" dirty="0">
                <a:solidFill>
                  <a:srgbClr val="0000FF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4 </a:t>
            </a:r>
            <a:r>
              <a:rPr lang="th-TH" sz="2800" b="1" dirty="0">
                <a:solidFill>
                  <a:srgbClr val="0000FF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</a:rPr>
              <a:t>ด้าน </a:t>
            </a:r>
            <a:endParaRPr lang="en-US" sz="28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B6604B-A5E4-77E8-494D-661A60215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79763"/>
              </p:ext>
            </p:extLst>
          </p:nvPr>
        </p:nvGraphicFramePr>
        <p:xfrm>
          <a:off x="189781" y="2027208"/>
          <a:ext cx="11438629" cy="44716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56975">
                  <a:extLst>
                    <a:ext uri="{9D8B030D-6E8A-4147-A177-3AD203B41FA5}">
                      <a16:colId xmlns:a16="http://schemas.microsoft.com/office/drawing/2014/main" val="788868757"/>
                    </a:ext>
                  </a:extLst>
                </a:gridCol>
                <a:gridCol w="1070657">
                  <a:extLst>
                    <a:ext uri="{9D8B030D-6E8A-4147-A177-3AD203B41FA5}">
                      <a16:colId xmlns:a16="http://schemas.microsoft.com/office/drawing/2014/main" val="3966391805"/>
                    </a:ext>
                  </a:extLst>
                </a:gridCol>
                <a:gridCol w="1258248">
                  <a:extLst>
                    <a:ext uri="{9D8B030D-6E8A-4147-A177-3AD203B41FA5}">
                      <a16:colId xmlns:a16="http://schemas.microsoft.com/office/drawing/2014/main" val="1289064437"/>
                    </a:ext>
                  </a:extLst>
                </a:gridCol>
                <a:gridCol w="1258248">
                  <a:extLst>
                    <a:ext uri="{9D8B030D-6E8A-4147-A177-3AD203B41FA5}">
                      <a16:colId xmlns:a16="http://schemas.microsoft.com/office/drawing/2014/main" val="1447693729"/>
                    </a:ext>
                  </a:extLst>
                </a:gridCol>
                <a:gridCol w="894501">
                  <a:extLst>
                    <a:ext uri="{9D8B030D-6E8A-4147-A177-3AD203B41FA5}">
                      <a16:colId xmlns:a16="http://schemas.microsoft.com/office/drawing/2014/main" val="945675368"/>
                    </a:ext>
                  </a:extLst>
                </a:gridCol>
              </a:tblGrid>
              <a:tr h="603028">
                <a:tc rowSpan="2"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ผลลัพธ์การเรียนรู้ของรายวิชา (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CLOs)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800" dirty="0">
                          <a:effectLst/>
                        </a:rPr>
                        <a:t>ผลลัพธ์การเรียนรู้ตามมาตรฐานคุณวุฒิระดับอุดมศึกษา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323409"/>
                  </a:ext>
                </a:extLst>
              </a:tr>
              <a:tr h="12060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800">
                          <a:effectLst/>
                        </a:rPr>
                        <a:t>ความรู้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800" dirty="0">
                          <a:effectLst/>
                        </a:rPr>
                        <a:t>ทักษะ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800" dirty="0">
                          <a:effectLst/>
                        </a:rPr>
                        <a:t>จริยธรรม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th-TH" sz="2800" dirty="0">
                          <a:effectLst/>
                        </a:rPr>
                        <a:t>ลักษณะบุคคล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7602736"/>
                  </a:ext>
                </a:extLst>
              </a:tr>
              <a:tr h="603028"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CLO1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997011"/>
                  </a:ext>
                </a:extLst>
              </a:tr>
              <a:tr h="603028"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CLO2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8736376"/>
                  </a:ext>
                </a:extLst>
              </a:tr>
              <a:tr h="603028"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CLO3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725170"/>
                  </a:ext>
                </a:extLst>
              </a:tr>
              <a:tr h="603028">
                <a:tc>
                  <a:txBody>
                    <a:bodyPr/>
                    <a:lstStyle/>
                    <a:p>
                      <a:pPr algn="l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CLOn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tabLst>
                          <a:tab pos="135255" algn="l"/>
                          <a:tab pos="269875" algn="l"/>
                          <a:tab pos="40513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455795" algn="l"/>
                          <a:tab pos="4590415" algn="l"/>
                          <a:tab pos="4725670" algn="l"/>
                          <a:tab pos="4860925" algn="l"/>
                        </a:tabLs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943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6061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511</TotalTime>
  <Words>750</Words>
  <Application>Microsoft Office PowerPoint</Application>
  <PresentationFormat>Widescreen</PresentationFormat>
  <Paragraphs>206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Angsana New</vt:lpstr>
      <vt:lpstr>Arial</vt:lpstr>
      <vt:lpstr>Calibri</vt:lpstr>
      <vt:lpstr>TH Sarabun New</vt:lpstr>
      <vt:lpstr>TH SarabunPSK</vt:lpstr>
      <vt:lpstr>Trebuchet MS</vt:lpstr>
      <vt:lpstr>Wingdings 3</vt:lpstr>
      <vt:lpstr>Facet</vt:lpstr>
      <vt:lpstr>ชื่อหลักสูตรประกาศนียบัตร................................... (หลักสูตรระยะสั้น)  </vt:lpstr>
      <vt:lpstr>ข้อมูลหลักสูตร</vt:lpstr>
      <vt:lpstr>PowerPoint Presentation</vt:lpstr>
      <vt:lpstr>PowerPoint Presentation</vt:lpstr>
      <vt:lpstr>PowerPoint Presentation</vt:lpstr>
      <vt:lpstr>ผลลัพธ์การเรียนรู้ระดับรายวิชา (Course Learning Outcomes) </vt:lpstr>
      <vt:lpstr>ตารางเชื่อมโยงวัตถุประสงค์ของรายวิชาและผลลัพธ์การเรียนรู้ของรายวิชา </vt:lpstr>
      <vt:lpstr>ตารางเชื่อมโยงวัตถุประสงค์ของรายวิชากับผลลัพธ์การเรียนรู้ตามมาตรฐานคุณวุฒิระดับอุดมศึกษา พ.ศ. 2565</vt:lpstr>
      <vt:lpstr>ตารางความเชื่อมโยงผลลัพธ์การเรียนรู้ของรายวิชากับผลลัพธ์การเรียนรู้ตามมาตรฐานคุณวุฒิระดับอุดมศึกษา พ.ศ. 2565 ทั้ง 4 ด้าน </vt:lpstr>
      <vt:lpstr>ตารางความเชื่อมโยงผลลัพธ์การเรียนรู้ของรายวิชากับผลลัพธ์การเรียนรู้ที่คาดหวังในระดับหน่วย การเรียนรู้ (Lesson Learning Outcomes : LLOs) </vt:lpstr>
      <vt:lpstr>หน่วยการเรียนรู้ ทั้งหมดที่เรียน .......................หน่วย จำนวน ...............ชั่วโมง</vt:lpstr>
      <vt:lpstr>การประเมินผลการเรียนรู้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rapheephan phong-inwong</cp:lastModifiedBy>
  <cp:revision>32</cp:revision>
  <cp:lastPrinted>2023-04-04T04:01:44Z</cp:lastPrinted>
  <dcterms:created xsi:type="dcterms:W3CDTF">2023-02-17T07:30:33Z</dcterms:created>
  <dcterms:modified xsi:type="dcterms:W3CDTF">2024-04-11T04:17:27Z</dcterms:modified>
</cp:coreProperties>
</file>